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sldIdLst>
    <p:sldId id="284" r:id="rId5"/>
    <p:sldId id="302" r:id="rId6"/>
    <p:sldId id="298" r:id="rId7"/>
    <p:sldId id="299" r:id="rId8"/>
    <p:sldId id="300" r:id="rId9"/>
    <p:sldId id="301" r:id="rId10"/>
    <p:sldId id="303" r:id="rId11"/>
    <p:sldId id="304" r:id="rId12"/>
    <p:sldId id="305" r:id="rId13"/>
    <p:sldId id="308" r:id="rId14"/>
    <p:sldId id="307" r:id="rId15"/>
    <p:sldId id="30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E7C99C8-6118-466B-873C-6E2347D9CE4D}">
          <p14:sldIdLst>
            <p14:sldId id="284"/>
            <p14:sldId id="302"/>
            <p14:sldId id="298"/>
            <p14:sldId id="299"/>
            <p14:sldId id="300"/>
            <p14:sldId id="301"/>
            <p14:sldId id="303"/>
            <p14:sldId id="304"/>
            <p14:sldId id="305"/>
            <p14:sldId id="308"/>
            <p14:sldId id="307"/>
            <p14:sldId id="306"/>
          </p14:sldIdLst>
        </p14:section>
      </p14:sectionLst>
    </p:ex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82828"/>
    <a:srgbClr val="E9C46A"/>
    <a:srgbClr val="97EFD3"/>
    <a:srgbClr val="F15574"/>
    <a:srgbClr val="F4EBE8"/>
    <a:srgbClr val="ECC4BF"/>
    <a:srgbClr val="C9ABA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5D4E643-9635-46B7-BA25-4104326CB98B}" v="12" dt="2023-06-20T01:07:30.866"/>
    <p1510:client id="{AC6181E9-8E91-42FC-A9E6-D0D1DAE2DE57}" v="84" dt="2023-06-19T05:39:18.557"/>
    <p1510:client id="{CE2207CF-4286-417E-AD9A-A73F4D7F036D}" v="74" dt="2023-06-19T22:33:14.61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899" autoAdjust="0"/>
  </p:normalViewPr>
  <p:slideViewPr>
    <p:cSldViewPr snapToGrid="0" snapToObjects="1" showGuides="1">
      <p:cViewPr varScale="1">
        <p:scale>
          <a:sx n="82" d="100"/>
          <a:sy n="82" d="100"/>
        </p:scale>
        <p:origin x="720" y="72"/>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6/19/2023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openaccess.thecvf.com/content/ACCV2022/papers/Sun_AirBirds_A_Large-scale_Challenging_Dataset_for_Bird_Strike_Prevention_in_ACCV_2022_paper.pdf" TargetMode="External"/><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p:txBody>
          <a:bodyPr/>
          <a:lstStyle/>
          <a:p>
            <a:r>
              <a:rPr lang="en-US" sz="3600" dirty="0"/>
              <a:t>Prevention Airline Crash due to Birds Strike using Machine Learning</a:t>
            </a:r>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p:txBody>
          <a:bodyPr/>
          <a:lstStyle/>
          <a:p>
            <a:r>
              <a:rPr lang="en-US" dirty="0"/>
              <a:t>​</a:t>
            </a:r>
          </a:p>
          <a:p>
            <a:endParaRPr lang="en-US" dirty="0"/>
          </a:p>
        </p:txBody>
      </p:sp>
      <p:pic>
        <p:nvPicPr>
          <p:cNvPr id="37" name="Picture Placeholder 36" descr="Lady with head covering and sunglasses">
            <a:extLst>
              <a:ext uri="{FF2B5EF4-FFF2-40B4-BE49-F238E27FC236}">
                <a16:creationId xmlns:a16="http://schemas.microsoft.com/office/drawing/2014/main" id="{A19A6DDD-C216-2AAD-4F19-4A7B5929202A}"/>
              </a:ext>
            </a:extLst>
          </p:cNvPr>
          <p:cNvPicPr>
            <a:picLocks noGrp="1" noChangeAspect="1"/>
          </p:cNvPicPr>
          <p:nvPr>
            <p:ph type="pic" sz="quarter" idx="10"/>
          </p:nvPr>
        </p:nvPicPr>
        <p:blipFill rotWithShape="1">
          <a:blip r:embed="rId2"/>
          <a:srcRect t="228" b="228"/>
          <a:stretch/>
        </p:blipFill>
        <p:spPr/>
      </p:pic>
      <p:pic>
        <p:nvPicPr>
          <p:cNvPr id="3" name="Picture 2">
            <a:extLst>
              <a:ext uri="{FF2B5EF4-FFF2-40B4-BE49-F238E27FC236}">
                <a16:creationId xmlns:a16="http://schemas.microsoft.com/office/drawing/2014/main" id="{256A0B62-BEC6-0FF1-CBA7-C07712FD2D9B}"/>
              </a:ext>
            </a:extLst>
          </p:cNvPr>
          <p:cNvPicPr>
            <a:picLocks noChangeAspect="1"/>
          </p:cNvPicPr>
          <p:nvPr/>
        </p:nvPicPr>
        <p:blipFill>
          <a:blip r:embed="rId3"/>
          <a:stretch>
            <a:fillRect/>
          </a:stretch>
        </p:blipFill>
        <p:spPr>
          <a:xfrm>
            <a:off x="7246779" y="812292"/>
            <a:ext cx="4043262" cy="5196622"/>
          </a:xfrm>
          <a:prstGeom prst="rect">
            <a:avLst/>
          </a:prstGeom>
        </p:spPr>
      </p:pic>
    </p:spTree>
    <p:extLst>
      <p:ext uri="{BB962C8B-B14F-4D97-AF65-F5344CB8AC3E}">
        <p14:creationId xmlns:p14="http://schemas.microsoft.com/office/powerpoint/2010/main" val="4097023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E0CD6-5505-DF2E-D87C-E5A123BE6C99}"/>
              </a:ext>
            </a:extLst>
          </p:cNvPr>
          <p:cNvSpPr>
            <a:spLocks noGrp="1"/>
          </p:cNvSpPr>
          <p:nvPr>
            <p:ph type="title"/>
          </p:nvPr>
        </p:nvSpPr>
        <p:spPr>
          <a:xfrm>
            <a:off x="1469773" y="512064"/>
            <a:ext cx="9582275" cy="1083223"/>
          </a:xfrm>
        </p:spPr>
        <p:txBody>
          <a:bodyPr/>
          <a:lstStyle/>
          <a:p>
            <a:r>
              <a:rPr lang="en-GB" sz="2800" b="1" dirty="0"/>
              <a:t>Airline Crash due to different condition</a:t>
            </a:r>
          </a:p>
        </p:txBody>
      </p:sp>
      <p:sp>
        <p:nvSpPr>
          <p:cNvPr id="6" name="Text Placeholder 5">
            <a:extLst>
              <a:ext uri="{FF2B5EF4-FFF2-40B4-BE49-F238E27FC236}">
                <a16:creationId xmlns:a16="http://schemas.microsoft.com/office/drawing/2014/main" id="{A216A27E-230E-6036-9808-8FD9993AEDE8}"/>
              </a:ext>
            </a:extLst>
          </p:cNvPr>
          <p:cNvSpPr>
            <a:spLocks noGrp="1"/>
          </p:cNvSpPr>
          <p:nvPr>
            <p:ph type="body" sz="quarter" idx="14"/>
          </p:nvPr>
        </p:nvSpPr>
        <p:spPr/>
        <p:txBody>
          <a:bodyPr vert="horz" lIns="320040" tIns="502920" rIns="91440" bIns="45720" rtlCol="0" anchor="t">
            <a:noAutofit/>
          </a:bodyPr>
          <a:lstStyle/>
          <a:p>
            <a:r>
              <a:rPr lang="en-GB" dirty="0"/>
              <a:t>Airline crash VS wildlife size</a:t>
            </a:r>
          </a:p>
        </p:txBody>
      </p:sp>
      <p:pic>
        <p:nvPicPr>
          <p:cNvPr id="12" name="Picture 12" descr="Chart, pie chart&#10;&#10;Description automatically generated">
            <a:extLst>
              <a:ext uri="{FF2B5EF4-FFF2-40B4-BE49-F238E27FC236}">
                <a16:creationId xmlns:a16="http://schemas.microsoft.com/office/drawing/2014/main" id="{4CC149BF-3EDC-95E6-5D2A-866805BC182E}"/>
              </a:ext>
            </a:extLst>
          </p:cNvPr>
          <p:cNvPicPr>
            <a:picLocks noGrp="1" noChangeAspect="1"/>
          </p:cNvPicPr>
          <p:nvPr>
            <p:ph sz="half" idx="2"/>
          </p:nvPr>
        </p:nvPicPr>
        <p:blipFill>
          <a:blip r:embed="rId2"/>
          <a:stretch>
            <a:fillRect/>
          </a:stretch>
        </p:blipFill>
        <p:spPr>
          <a:xfrm>
            <a:off x="1039332" y="3149084"/>
            <a:ext cx="2529912" cy="2580384"/>
          </a:xfrm>
        </p:spPr>
      </p:pic>
      <p:sp>
        <p:nvSpPr>
          <p:cNvPr id="7" name="Text Placeholder 6">
            <a:extLst>
              <a:ext uri="{FF2B5EF4-FFF2-40B4-BE49-F238E27FC236}">
                <a16:creationId xmlns:a16="http://schemas.microsoft.com/office/drawing/2014/main" id="{1C4E4CF1-A5AA-F197-4EB2-3254C620B6AC}"/>
              </a:ext>
            </a:extLst>
          </p:cNvPr>
          <p:cNvSpPr>
            <a:spLocks noGrp="1"/>
          </p:cNvSpPr>
          <p:nvPr>
            <p:ph type="body" sz="quarter" idx="16"/>
          </p:nvPr>
        </p:nvSpPr>
        <p:spPr/>
        <p:txBody>
          <a:bodyPr vert="horz" lIns="320040" tIns="502920" rIns="91440" bIns="45720" rtlCol="0" anchor="t">
            <a:noAutofit/>
          </a:bodyPr>
          <a:lstStyle/>
          <a:p>
            <a:r>
              <a:rPr lang="en-GB" dirty="0"/>
              <a:t>Airline crash VS Sky Condition</a:t>
            </a:r>
          </a:p>
        </p:txBody>
      </p:sp>
      <p:pic>
        <p:nvPicPr>
          <p:cNvPr id="11" name="Picture 11" descr="Chart, bar chart&#10;&#10;Description automatically generated">
            <a:extLst>
              <a:ext uri="{FF2B5EF4-FFF2-40B4-BE49-F238E27FC236}">
                <a16:creationId xmlns:a16="http://schemas.microsoft.com/office/drawing/2014/main" id="{D4EAFEE3-1D30-9815-64A0-1C12EBADCCBE}"/>
              </a:ext>
            </a:extLst>
          </p:cNvPr>
          <p:cNvPicPr>
            <a:picLocks noGrp="1" noChangeAspect="1"/>
          </p:cNvPicPr>
          <p:nvPr>
            <p:ph sz="half" idx="13"/>
          </p:nvPr>
        </p:nvPicPr>
        <p:blipFill>
          <a:blip r:embed="rId3"/>
          <a:stretch>
            <a:fillRect/>
          </a:stretch>
        </p:blipFill>
        <p:spPr>
          <a:xfrm>
            <a:off x="4758720" y="3365173"/>
            <a:ext cx="2657505" cy="2364295"/>
          </a:xfrm>
        </p:spPr>
      </p:pic>
      <p:sp>
        <p:nvSpPr>
          <p:cNvPr id="8" name="Text Placeholder 7">
            <a:extLst>
              <a:ext uri="{FF2B5EF4-FFF2-40B4-BE49-F238E27FC236}">
                <a16:creationId xmlns:a16="http://schemas.microsoft.com/office/drawing/2014/main" id="{46B75FA0-50EF-44B9-79C0-95B34E45BEA3}"/>
              </a:ext>
            </a:extLst>
          </p:cNvPr>
          <p:cNvSpPr>
            <a:spLocks noGrp="1"/>
          </p:cNvSpPr>
          <p:nvPr>
            <p:ph type="body" sz="quarter" idx="19"/>
          </p:nvPr>
        </p:nvSpPr>
        <p:spPr/>
        <p:txBody>
          <a:bodyPr vert="horz" lIns="320040" tIns="502920" rIns="91440" bIns="45720" rtlCol="0" anchor="t">
            <a:noAutofit/>
          </a:bodyPr>
          <a:lstStyle/>
          <a:p>
            <a:r>
              <a:rPr lang="en-GB" dirty="0"/>
              <a:t>Airline crash vs Phase of flight</a:t>
            </a:r>
          </a:p>
        </p:txBody>
      </p:sp>
      <p:pic>
        <p:nvPicPr>
          <p:cNvPr id="10" name="Picture 10" descr="Chart, pie chart&#10;&#10;Description automatically generated">
            <a:extLst>
              <a:ext uri="{FF2B5EF4-FFF2-40B4-BE49-F238E27FC236}">
                <a16:creationId xmlns:a16="http://schemas.microsoft.com/office/drawing/2014/main" id="{F9264AC8-F5C1-9380-2533-A43DB80DC4E8}"/>
              </a:ext>
            </a:extLst>
          </p:cNvPr>
          <p:cNvPicPr>
            <a:picLocks noGrp="1" noChangeAspect="1"/>
          </p:cNvPicPr>
          <p:nvPr>
            <p:ph sz="half" idx="20"/>
          </p:nvPr>
        </p:nvPicPr>
        <p:blipFill>
          <a:blip r:embed="rId4"/>
          <a:stretch>
            <a:fillRect/>
          </a:stretch>
        </p:blipFill>
        <p:spPr>
          <a:xfrm>
            <a:off x="8251790" y="3266599"/>
            <a:ext cx="3255167" cy="2518083"/>
          </a:xfrm>
        </p:spPr>
      </p:pic>
      <p:sp>
        <p:nvSpPr>
          <p:cNvPr id="5" name="Slide Number Placeholder 4">
            <a:extLst>
              <a:ext uri="{FF2B5EF4-FFF2-40B4-BE49-F238E27FC236}">
                <a16:creationId xmlns:a16="http://schemas.microsoft.com/office/drawing/2014/main" id="{CFBED5BD-3940-88D5-52A4-3E9C9557A5B3}"/>
              </a:ext>
            </a:extLst>
          </p:cNvPr>
          <p:cNvSpPr>
            <a:spLocks noGrp="1"/>
          </p:cNvSpPr>
          <p:nvPr>
            <p:ph type="sldNum" sz="quarter" idx="12"/>
          </p:nvPr>
        </p:nvSpPr>
        <p:spPr/>
        <p:txBody>
          <a:bodyPr/>
          <a:lstStyle/>
          <a:p>
            <a:fld id="{8D0AFDD5-844D-364D-8AEC-50CF4D36D55D}" type="slidenum">
              <a:rPr lang="en-US" noProof="0" smtClean="0"/>
              <a:pPr/>
              <a:t>10</a:t>
            </a:fld>
            <a:endParaRPr lang="en-US" noProof="0"/>
          </a:p>
        </p:txBody>
      </p:sp>
    </p:spTree>
    <p:extLst>
      <p:ext uri="{BB962C8B-B14F-4D97-AF65-F5344CB8AC3E}">
        <p14:creationId xmlns:p14="http://schemas.microsoft.com/office/powerpoint/2010/main" val="25987904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F1A52-72BB-AB4B-07D4-31BCB7AF57B5}"/>
              </a:ext>
            </a:extLst>
          </p:cNvPr>
          <p:cNvSpPr>
            <a:spLocks noGrp="1"/>
          </p:cNvSpPr>
          <p:nvPr>
            <p:ph type="title"/>
          </p:nvPr>
        </p:nvSpPr>
        <p:spPr>
          <a:xfrm>
            <a:off x="1362456" y="982876"/>
            <a:ext cx="5038344" cy="761948"/>
          </a:xfrm>
        </p:spPr>
        <p:txBody>
          <a:bodyPr/>
          <a:lstStyle/>
          <a:p>
            <a:r>
              <a:rPr lang="en-US" sz="2400" b="1" dirty="0"/>
              <a:t>Prevention Of Airline Crash due to bird strike</a:t>
            </a:r>
          </a:p>
        </p:txBody>
      </p:sp>
      <p:pic>
        <p:nvPicPr>
          <p:cNvPr id="7" name="Picture Placeholder 6">
            <a:extLst>
              <a:ext uri="{FF2B5EF4-FFF2-40B4-BE49-F238E27FC236}">
                <a16:creationId xmlns:a16="http://schemas.microsoft.com/office/drawing/2014/main" id="{E00D76BD-4949-7C27-C34A-A84B0F47128E}"/>
              </a:ext>
            </a:extLst>
          </p:cNvPr>
          <p:cNvPicPr>
            <a:picLocks noGrp="1" noChangeAspect="1"/>
          </p:cNvPicPr>
          <p:nvPr>
            <p:ph type="pic" sz="quarter" idx="13"/>
          </p:nvPr>
        </p:nvPicPr>
        <p:blipFill>
          <a:blip r:embed="rId2"/>
          <a:srcRect l="13425" r="13425"/>
          <a:stretch>
            <a:fillRect/>
          </a:stretch>
        </p:blipFill>
        <p:spPr/>
      </p:pic>
      <p:sp>
        <p:nvSpPr>
          <p:cNvPr id="4" name="Content Placeholder 3">
            <a:extLst>
              <a:ext uri="{FF2B5EF4-FFF2-40B4-BE49-F238E27FC236}">
                <a16:creationId xmlns:a16="http://schemas.microsoft.com/office/drawing/2014/main" id="{8836E32C-4C98-F27A-FFF9-F5BD1C55EF60}"/>
              </a:ext>
            </a:extLst>
          </p:cNvPr>
          <p:cNvSpPr>
            <a:spLocks noGrp="1"/>
          </p:cNvSpPr>
          <p:nvPr>
            <p:ph idx="1"/>
          </p:nvPr>
        </p:nvSpPr>
        <p:spPr>
          <a:xfrm>
            <a:off x="1389887" y="1884783"/>
            <a:ext cx="5943973" cy="3732245"/>
          </a:xfrm>
        </p:spPr>
        <p:txBody>
          <a:bodyPr vert="horz" lIns="91440" tIns="45720" rIns="91440" bIns="45720" rtlCol="0" anchor="t">
            <a:noAutofit/>
          </a:bodyPr>
          <a:lstStyle/>
          <a:p>
            <a:pPr marL="0"/>
            <a:r>
              <a:rPr lang="en-IN" dirty="0"/>
              <a:t>1.</a:t>
            </a:r>
            <a:r>
              <a:rPr lang="en-IN" dirty="0">
                <a:ea typeface="+mn-lt"/>
                <a:cs typeface="+mn-lt"/>
              </a:rPr>
              <a:t>Install bird deterrent devices that work in a variety of cloud circumstances. Visual deterrents, such as scarecrows or bird-shaped devices, as well as acoustic devices that generate noises to dissuade birds from entering airport areas, are examples of such measures.</a:t>
            </a:r>
          </a:p>
          <a:p>
            <a:pPr marL="0"/>
            <a:r>
              <a:rPr lang="en-IN" dirty="0">
                <a:ea typeface="+mn-lt"/>
                <a:cs typeface="+mn-lt"/>
              </a:rPr>
              <a:t>2. Provide extensive instruction to pilots on bird strike avoidance and proper reactions during bird strike situations. This involves teaching pilots about bird behaviour, typical bird strike regions, and measures for reducing the danger of bird strikes during take-off, landing, and low-altitude flights.</a:t>
            </a:r>
          </a:p>
          <a:p>
            <a:pPr marL="0"/>
            <a:r>
              <a:rPr lang="en-IN" dirty="0">
                <a:ea typeface="+mn-lt"/>
                <a:cs typeface="+mn-lt"/>
              </a:rPr>
              <a:t>3.Implement bird detection technology, such as radar or acoustic monitoring, to locate and track birds in and around airports during important flight phases. This can assist pilots and air traffic control workers in anticipating and responding to possible bird strike threats.</a:t>
            </a:r>
          </a:p>
          <a:p>
            <a:pPr marL="0"/>
            <a:endParaRPr lang="en-IN" dirty="0">
              <a:ea typeface="+mn-lt"/>
              <a:cs typeface="+mn-lt"/>
            </a:endParaRPr>
          </a:p>
          <a:p>
            <a:pPr marL="54610"/>
            <a:endParaRPr lang="en-IN" dirty="0">
              <a:ea typeface="+mn-lt"/>
              <a:cs typeface="+mn-lt"/>
            </a:endParaRPr>
          </a:p>
        </p:txBody>
      </p:sp>
      <p:sp>
        <p:nvSpPr>
          <p:cNvPr id="5" name="Slide Number Placeholder 4">
            <a:extLst>
              <a:ext uri="{FF2B5EF4-FFF2-40B4-BE49-F238E27FC236}">
                <a16:creationId xmlns:a16="http://schemas.microsoft.com/office/drawing/2014/main" id="{B39254A3-2BB2-3BE1-AA25-04E71703BBAB}"/>
              </a:ext>
            </a:extLst>
          </p:cNvPr>
          <p:cNvSpPr>
            <a:spLocks noGrp="1"/>
          </p:cNvSpPr>
          <p:nvPr>
            <p:ph type="sldNum" sz="quarter" idx="12"/>
          </p:nvPr>
        </p:nvSpPr>
        <p:spPr/>
        <p:txBody>
          <a:bodyPr/>
          <a:lstStyle/>
          <a:p>
            <a:fld id="{8D0AFDD5-844D-364D-8AEC-50CF4D36D55D}" type="slidenum">
              <a:rPr lang="en-US" noProof="0" smtClean="0"/>
              <a:pPr/>
              <a:t>11</a:t>
            </a:fld>
            <a:endParaRPr lang="en-US" noProof="0"/>
          </a:p>
        </p:txBody>
      </p:sp>
    </p:spTree>
    <p:extLst>
      <p:ext uri="{BB962C8B-B14F-4D97-AF65-F5344CB8AC3E}">
        <p14:creationId xmlns:p14="http://schemas.microsoft.com/office/powerpoint/2010/main" val="15146609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8DB980-280C-377C-889A-4D731BA20F14}"/>
              </a:ext>
            </a:extLst>
          </p:cNvPr>
          <p:cNvSpPr>
            <a:spLocks noGrp="1"/>
          </p:cNvSpPr>
          <p:nvPr>
            <p:ph type="title"/>
          </p:nvPr>
        </p:nvSpPr>
        <p:spPr>
          <a:xfrm>
            <a:off x="1274064" y="1010141"/>
            <a:ext cx="5220042" cy="781338"/>
          </a:xfrm>
        </p:spPr>
        <p:txBody>
          <a:bodyPr/>
          <a:lstStyle/>
          <a:p>
            <a:r>
              <a:rPr lang="en-US" dirty="0"/>
              <a:t>References</a:t>
            </a:r>
            <a:endParaRPr lang="en-IN" dirty="0"/>
          </a:p>
        </p:txBody>
      </p:sp>
      <p:pic>
        <p:nvPicPr>
          <p:cNvPr id="7" name="Picture Placeholder 6">
            <a:extLst>
              <a:ext uri="{FF2B5EF4-FFF2-40B4-BE49-F238E27FC236}">
                <a16:creationId xmlns:a16="http://schemas.microsoft.com/office/drawing/2014/main" id="{6A5ECD3A-C905-4499-6192-81B46CE61C7A}"/>
              </a:ext>
            </a:extLst>
          </p:cNvPr>
          <p:cNvPicPr>
            <a:picLocks noGrp="1" noChangeAspect="1"/>
          </p:cNvPicPr>
          <p:nvPr>
            <p:ph type="pic" sz="quarter" idx="13"/>
          </p:nvPr>
        </p:nvPicPr>
        <p:blipFill>
          <a:blip r:embed="rId2"/>
          <a:srcRect l="13425" r="13425"/>
          <a:stretch>
            <a:fillRect/>
          </a:stretch>
        </p:blipFill>
        <p:spPr/>
      </p:pic>
      <p:sp>
        <p:nvSpPr>
          <p:cNvPr id="4" name="Content Placeholder 3">
            <a:extLst>
              <a:ext uri="{FF2B5EF4-FFF2-40B4-BE49-F238E27FC236}">
                <a16:creationId xmlns:a16="http://schemas.microsoft.com/office/drawing/2014/main" id="{DE523996-7246-9D1F-293F-47426FE75F32}"/>
              </a:ext>
            </a:extLst>
          </p:cNvPr>
          <p:cNvSpPr>
            <a:spLocks noGrp="1"/>
          </p:cNvSpPr>
          <p:nvPr>
            <p:ph idx="1"/>
          </p:nvPr>
        </p:nvSpPr>
        <p:spPr>
          <a:xfrm>
            <a:off x="1274064" y="1866122"/>
            <a:ext cx="6181094" cy="3720481"/>
          </a:xfrm>
        </p:spPr>
        <p:txBody>
          <a:bodyPr/>
          <a:lstStyle/>
          <a:p>
            <a:pPr marL="228600" marR="0" indent="-228600">
              <a:lnSpc>
                <a:spcPct val="150000"/>
              </a:lnSpc>
              <a:spcBef>
                <a:spcPts val="0"/>
              </a:spcBef>
              <a:spcAft>
                <a:spcPts val="800"/>
              </a:spcAft>
              <a:buFont typeface="+mj-lt"/>
              <a:buAutoNum type="arabicPeriod"/>
            </a:pPr>
            <a:r>
              <a:rPr lang="en-GB" sz="1200" dirty="0">
                <a:effectLst/>
                <a:ea typeface="Times New Roman" panose="02020603050405020304" pitchFamily="18" charset="0"/>
                <a:cs typeface="Times New Roman" panose="02020603050405020304" pitchFamily="18" charset="0"/>
              </a:rPr>
              <a:t> </a:t>
            </a:r>
            <a:r>
              <a:rPr lang="en-GB" sz="1400" dirty="0">
                <a:effectLst/>
                <a:ea typeface="Times New Roman" panose="02020603050405020304" pitchFamily="18" charset="0"/>
                <a:cs typeface="Times New Roman" panose="02020603050405020304" pitchFamily="18" charset="0"/>
              </a:rPr>
              <a:t>Dykbayir, H. S., &amp;amp; Bulbul, H. I. (2018). Estimating the Effect of Structural Damage on the Flight by Using Machine Learning. 2018 17th IEEE International Conference on Machine Learning and Applications (ICMLA). doi:10.1109/icmla.2018.00216 </a:t>
            </a:r>
            <a:r>
              <a:rPr lang="en-GB" sz="1400" dirty="0" err="1">
                <a:effectLst/>
                <a:ea typeface="Times New Roman" panose="02020603050405020304" pitchFamily="18" charset="0"/>
                <a:cs typeface="Times New Roman" panose="02020603050405020304" pitchFamily="18" charset="0"/>
              </a:rPr>
              <a:t>R.Nicole</a:t>
            </a:r>
            <a:r>
              <a:rPr lang="en-GB" sz="1400" dirty="0">
                <a:effectLst/>
                <a:ea typeface="Times New Roman" panose="02020603050405020304" pitchFamily="18" charset="0"/>
                <a:cs typeface="Times New Roman" panose="02020603050405020304" pitchFamily="18" charset="0"/>
              </a:rPr>
              <a:t>, “Title of paper with the only first word capitalized,” J. Name Stand. Abbrev., in press.</a:t>
            </a:r>
            <a:endParaRPr lang="en-GB" sz="1400" dirty="0">
              <a:ea typeface="Times New Roman" panose="02020603050405020304" pitchFamily="18" charset="0"/>
              <a:cs typeface="Times New Roman" panose="02020603050405020304" pitchFamily="18" charset="0"/>
            </a:endParaRPr>
          </a:p>
          <a:p>
            <a:pPr marL="228600" marR="0" indent="-228600">
              <a:lnSpc>
                <a:spcPct val="150000"/>
              </a:lnSpc>
              <a:spcBef>
                <a:spcPts val="0"/>
              </a:spcBef>
              <a:spcAft>
                <a:spcPts val="800"/>
              </a:spcAft>
              <a:buFont typeface="+mj-lt"/>
              <a:buAutoNum type="arabicPeriod"/>
            </a:pPr>
            <a:r>
              <a:rPr lang="en-GB" sz="1400" u="sng" dirty="0">
                <a:solidFill>
                  <a:srgbClr val="282828"/>
                </a:solidFill>
                <a:effectLst/>
                <a:ea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 https://openaccess.thecvf.com/content/ACCV2022/papers/Sun_AirBirds_A_Large-scale_Challenging_Dataset_for_Bird_Strike_Prevention_in_ACCV_2022_paper.pdf</a:t>
            </a:r>
            <a:endParaRPr lang="en-IN" sz="1400" dirty="0">
              <a:solidFill>
                <a:srgbClr val="282828"/>
              </a:solidFill>
              <a:ea typeface="Calibri" panose="020F0502020204030204" pitchFamily="34" charset="0"/>
              <a:cs typeface="Times New Roman" panose="02020603050405020304" pitchFamily="18" charset="0"/>
            </a:endParaRPr>
          </a:p>
          <a:p>
            <a:pPr marL="228600" marR="0" indent="-228600">
              <a:lnSpc>
                <a:spcPct val="150000"/>
              </a:lnSpc>
              <a:spcBef>
                <a:spcPts val="0"/>
              </a:spcBef>
              <a:spcAft>
                <a:spcPts val="800"/>
              </a:spcAft>
              <a:buFont typeface="+mj-lt"/>
              <a:buAutoNum type="arabicPeriod"/>
            </a:pPr>
            <a:r>
              <a:rPr lang="en-GB" sz="1400" u="sng" dirty="0">
                <a:solidFill>
                  <a:srgbClr val="282828"/>
                </a:solidFill>
                <a:effectLst/>
                <a:ea typeface="Times New Roman" panose="02020603050405020304" pitchFamily="18" charset="0"/>
                <a:cs typeface="Times New Roman" panose="02020603050405020304" pitchFamily="18" charset="0"/>
              </a:rPr>
              <a:t>  Zhou D., Zhuang X., </a:t>
            </a:r>
            <a:r>
              <a:rPr lang="en-GB" sz="1400" u="sng" dirty="0" err="1">
                <a:solidFill>
                  <a:srgbClr val="282828"/>
                </a:solidFill>
                <a:effectLst/>
                <a:ea typeface="Times New Roman" panose="02020603050405020304" pitchFamily="18" charset="0"/>
                <a:cs typeface="Times New Roman" panose="02020603050405020304" pitchFamily="18" charset="0"/>
              </a:rPr>
              <a:t>Zuo</a:t>
            </a:r>
            <a:r>
              <a:rPr lang="en-GB" sz="1400" u="sng" dirty="0">
                <a:solidFill>
                  <a:srgbClr val="282828"/>
                </a:solidFill>
                <a:effectLst/>
                <a:ea typeface="Times New Roman" panose="02020603050405020304" pitchFamily="18" charset="0"/>
                <a:cs typeface="Times New Roman" panose="02020603050405020304" pitchFamily="18" charset="0"/>
              </a:rPr>
              <a:t> H., Wang H., Yan H. Deep Learning-Based Approach for Civil Aircraft Hazard Identification and Prediction. IEEE Access. 2020;8:103665–103683. </a:t>
            </a:r>
            <a:r>
              <a:rPr lang="en-GB" sz="1400" u="sng" dirty="0" err="1">
                <a:solidFill>
                  <a:srgbClr val="282828"/>
                </a:solidFill>
                <a:effectLst/>
                <a:ea typeface="Times New Roman" panose="02020603050405020304" pitchFamily="18" charset="0"/>
                <a:cs typeface="Times New Roman" panose="02020603050405020304" pitchFamily="18" charset="0"/>
              </a:rPr>
              <a:t>doi</a:t>
            </a:r>
            <a:r>
              <a:rPr lang="en-GB" sz="1400" u="sng" dirty="0">
                <a:solidFill>
                  <a:srgbClr val="282828"/>
                </a:solidFill>
                <a:effectLst/>
                <a:ea typeface="Times New Roman" panose="02020603050405020304" pitchFamily="18" charset="0"/>
                <a:cs typeface="Times New Roman" panose="02020603050405020304" pitchFamily="18" charset="0"/>
              </a:rPr>
              <a:t>: 10.1109/ACCESS.2020.2997371.</a:t>
            </a:r>
            <a:endParaRPr lang="en-IN" sz="1400" dirty="0">
              <a:solidFill>
                <a:srgbClr val="282828"/>
              </a:solidFill>
              <a:effectLst/>
              <a:ea typeface="Calibri" panose="020F0502020204030204" pitchFamily="34" charset="0"/>
              <a:cs typeface="Times New Roman" panose="02020603050405020304" pitchFamily="18" charset="0"/>
            </a:endParaRPr>
          </a:p>
          <a:p>
            <a:endParaRPr lang="en-IN" dirty="0"/>
          </a:p>
        </p:txBody>
      </p:sp>
      <p:sp>
        <p:nvSpPr>
          <p:cNvPr id="5" name="Slide Number Placeholder 4">
            <a:extLst>
              <a:ext uri="{FF2B5EF4-FFF2-40B4-BE49-F238E27FC236}">
                <a16:creationId xmlns:a16="http://schemas.microsoft.com/office/drawing/2014/main" id="{AE81D4C1-7333-341D-A32C-C2ED33A61509}"/>
              </a:ext>
            </a:extLst>
          </p:cNvPr>
          <p:cNvSpPr>
            <a:spLocks noGrp="1"/>
          </p:cNvSpPr>
          <p:nvPr>
            <p:ph type="sldNum" sz="quarter" idx="12"/>
          </p:nvPr>
        </p:nvSpPr>
        <p:spPr/>
        <p:txBody>
          <a:bodyPr/>
          <a:lstStyle/>
          <a:p>
            <a:fld id="{8D0AFDD5-844D-364D-8AEC-50CF4D36D55D}" type="slidenum">
              <a:rPr lang="en-US" noProof="0" smtClean="0"/>
              <a:pPr/>
              <a:t>12</a:t>
            </a:fld>
            <a:endParaRPr lang="en-US" noProof="0"/>
          </a:p>
        </p:txBody>
      </p:sp>
    </p:spTree>
    <p:extLst>
      <p:ext uri="{BB962C8B-B14F-4D97-AF65-F5344CB8AC3E}">
        <p14:creationId xmlns:p14="http://schemas.microsoft.com/office/powerpoint/2010/main" val="39697516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EFA08-D82B-9AE4-5DD7-6F52D2DEAAC9}"/>
              </a:ext>
            </a:extLst>
          </p:cNvPr>
          <p:cNvSpPr>
            <a:spLocks noGrp="1"/>
          </p:cNvSpPr>
          <p:nvPr>
            <p:ph type="title"/>
          </p:nvPr>
        </p:nvSpPr>
        <p:spPr/>
        <p:txBody>
          <a:bodyPr/>
          <a:lstStyle/>
          <a:p>
            <a:r>
              <a:rPr lang="en-US" dirty="0"/>
              <a:t>Team Members</a:t>
            </a:r>
            <a:endParaRPr lang="en-IN" dirty="0"/>
          </a:p>
        </p:txBody>
      </p:sp>
      <p:sp>
        <p:nvSpPr>
          <p:cNvPr id="8" name="Text Placeholder 7">
            <a:extLst>
              <a:ext uri="{FF2B5EF4-FFF2-40B4-BE49-F238E27FC236}">
                <a16:creationId xmlns:a16="http://schemas.microsoft.com/office/drawing/2014/main" id="{2DB64A0F-9FB0-1A5E-744E-2709D6832246}"/>
              </a:ext>
            </a:extLst>
          </p:cNvPr>
          <p:cNvSpPr>
            <a:spLocks noGrp="1"/>
          </p:cNvSpPr>
          <p:nvPr>
            <p:ph type="body" sz="quarter" idx="14"/>
          </p:nvPr>
        </p:nvSpPr>
        <p:spPr/>
        <p:txBody>
          <a:bodyPr/>
          <a:lstStyle/>
          <a:p>
            <a:r>
              <a:rPr lang="en-US" dirty="0"/>
              <a:t>Keerthi </a:t>
            </a:r>
            <a:r>
              <a:rPr lang="en-US" dirty="0" err="1"/>
              <a:t>Alekya</a:t>
            </a:r>
            <a:r>
              <a:rPr lang="en-US" dirty="0"/>
              <a:t> Muppuri</a:t>
            </a:r>
            <a:endParaRPr lang="en-IN" dirty="0"/>
          </a:p>
        </p:txBody>
      </p:sp>
      <p:sp>
        <p:nvSpPr>
          <p:cNvPr id="103" name="Content Placeholder 102">
            <a:extLst>
              <a:ext uri="{FF2B5EF4-FFF2-40B4-BE49-F238E27FC236}">
                <a16:creationId xmlns:a16="http://schemas.microsoft.com/office/drawing/2014/main" id="{50917E82-7A1F-C133-ADB3-95AED0235098}"/>
              </a:ext>
            </a:extLst>
          </p:cNvPr>
          <p:cNvSpPr>
            <a:spLocks noGrp="1"/>
          </p:cNvSpPr>
          <p:nvPr>
            <p:ph sz="half" idx="2"/>
          </p:nvPr>
        </p:nvSpPr>
        <p:spPr>
          <a:xfrm>
            <a:off x="958886" y="3321569"/>
            <a:ext cx="2460498" cy="640832"/>
          </a:xfrm>
        </p:spPr>
        <p:txBody>
          <a:bodyPr/>
          <a:lstStyle/>
          <a:p>
            <a:r>
              <a:rPr lang="en-US" sz="2800" dirty="0"/>
              <a:t>700741949</a:t>
            </a:r>
            <a:endParaRPr lang="en-IN" sz="2800" dirty="0"/>
          </a:p>
        </p:txBody>
      </p:sp>
      <p:sp>
        <p:nvSpPr>
          <p:cNvPr id="10" name="Text Placeholder 9">
            <a:extLst>
              <a:ext uri="{FF2B5EF4-FFF2-40B4-BE49-F238E27FC236}">
                <a16:creationId xmlns:a16="http://schemas.microsoft.com/office/drawing/2014/main" id="{9402590D-7C3D-E525-8B01-8C8745AA4537}"/>
              </a:ext>
            </a:extLst>
          </p:cNvPr>
          <p:cNvSpPr>
            <a:spLocks noGrp="1"/>
          </p:cNvSpPr>
          <p:nvPr>
            <p:ph type="body" sz="quarter" idx="16"/>
          </p:nvPr>
        </p:nvSpPr>
        <p:spPr/>
        <p:txBody>
          <a:bodyPr/>
          <a:lstStyle/>
          <a:p>
            <a:r>
              <a:rPr lang="en-US" dirty="0"/>
              <a:t>Mallika </a:t>
            </a:r>
            <a:r>
              <a:rPr lang="en-US" dirty="0" err="1"/>
              <a:t>Maamidi</a:t>
            </a:r>
            <a:endParaRPr lang="en-IN" dirty="0"/>
          </a:p>
        </p:txBody>
      </p:sp>
      <p:sp>
        <p:nvSpPr>
          <p:cNvPr id="104" name="Content Placeholder 103">
            <a:extLst>
              <a:ext uri="{FF2B5EF4-FFF2-40B4-BE49-F238E27FC236}">
                <a16:creationId xmlns:a16="http://schemas.microsoft.com/office/drawing/2014/main" id="{22D01ABB-6DBD-284F-4D26-330C19559F27}"/>
              </a:ext>
            </a:extLst>
          </p:cNvPr>
          <p:cNvSpPr>
            <a:spLocks noGrp="1"/>
          </p:cNvSpPr>
          <p:nvPr>
            <p:ph sz="half" idx="13"/>
          </p:nvPr>
        </p:nvSpPr>
        <p:spPr>
          <a:xfrm>
            <a:off x="4715873" y="3321568"/>
            <a:ext cx="2370727" cy="640832"/>
          </a:xfrm>
        </p:spPr>
        <p:txBody>
          <a:bodyPr/>
          <a:lstStyle/>
          <a:p>
            <a:r>
              <a:rPr lang="en-US" sz="2800" dirty="0"/>
              <a:t>700746126</a:t>
            </a:r>
            <a:endParaRPr lang="en-IN" sz="2800" dirty="0"/>
          </a:p>
        </p:txBody>
      </p:sp>
      <p:sp>
        <p:nvSpPr>
          <p:cNvPr id="105" name="Text Placeholder 104">
            <a:extLst>
              <a:ext uri="{FF2B5EF4-FFF2-40B4-BE49-F238E27FC236}">
                <a16:creationId xmlns:a16="http://schemas.microsoft.com/office/drawing/2014/main" id="{A112D649-030A-3F37-3B5C-29170CA155D7}"/>
              </a:ext>
            </a:extLst>
          </p:cNvPr>
          <p:cNvSpPr>
            <a:spLocks noGrp="1"/>
          </p:cNvSpPr>
          <p:nvPr>
            <p:ph type="body" sz="quarter" idx="19"/>
          </p:nvPr>
        </p:nvSpPr>
        <p:spPr/>
        <p:txBody>
          <a:bodyPr/>
          <a:lstStyle/>
          <a:p>
            <a:r>
              <a:rPr lang="en-US" dirty="0"/>
              <a:t>Haritha Sri </a:t>
            </a:r>
            <a:r>
              <a:rPr lang="en-US" dirty="0" err="1"/>
              <a:t>Batchu</a:t>
            </a:r>
            <a:endParaRPr lang="en-IN" dirty="0"/>
          </a:p>
        </p:txBody>
      </p:sp>
      <p:sp>
        <p:nvSpPr>
          <p:cNvPr id="106" name="Content Placeholder 105">
            <a:extLst>
              <a:ext uri="{FF2B5EF4-FFF2-40B4-BE49-F238E27FC236}">
                <a16:creationId xmlns:a16="http://schemas.microsoft.com/office/drawing/2014/main" id="{E061D875-459E-F6F1-464F-6777F8143A98}"/>
              </a:ext>
            </a:extLst>
          </p:cNvPr>
          <p:cNvSpPr>
            <a:spLocks noGrp="1"/>
          </p:cNvSpPr>
          <p:nvPr>
            <p:ph sz="half" idx="20"/>
          </p:nvPr>
        </p:nvSpPr>
        <p:spPr>
          <a:xfrm>
            <a:off x="8489914" y="3321568"/>
            <a:ext cx="2492411" cy="640832"/>
          </a:xfrm>
        </p:spPr>
        <p:txBody>
          <a:bodyPr/>
          <a:lstStyle/>
          <a:p>
            <a:r>
              <a:rPr lang="en-US" sz="2800" dirty="0"/>
              <a:t>700742314</a:t>
            </a:r>
            <a:endParaRPr lang="en-IN" sz="2800" dirty="0"/>
          </a:p>
        </p:txBody>
      </p:sp>
      <p:sp>
        <p:nvSpPr>
          <p:cNvPr id="13" name="Slide Number Placeholder 12">
            <a:extLst>
              <a:ext uri="{FF2B5EF4-FFF2-40B4-BE49-F238E27FC236}">
                <a16:creationId xmlns:a16="http://schemas.microsoft.com/office/drawing/2014/main" id="{FF15CA0F-E2A3-9138-6B6B-303B563D2DB7}"/>
              </a:ext>
            </a:extLst>
          </p:cNvPr>
          <p:cNvSpPr>
            <a:spLocks noGrp="1"/>
          </p:cNvSpPr>
          <p:nvPr>
            <p:ph type="sldNum" sz="quarter" idx="12"/>
          </p:nvPr>
        </p:nvSpPr>
        <p:spPr/>
        <p:txBody>
          <a:bodyPr/>
          <a:lstStyle/>
          <a:p>
            <a:fld id="{8D0AFDD5-844D-364D-8AEC-50CF4D36D55D}" type="slidenum">
              <a:rPr lang="en-US" noProof="0" smtClean="0"/>
              <a:pPr/>
              <a:t>2</a:t>
            </a:fld>
            <a:endParaRPr lang="en-US" noProof="0"/>
          </a:p>
        </p:txBody>
      </p:sp>
      <p:sp>
        <p:nvSpPr>
          <p:cNvPr id="14" name="Footer Placeholder 13">
            <a:extLst>
              <a:ext uri="{FF2B5EF4-FFF2-40B4-BE49-F238E27FC236}">
                <a16:creationId xmlns:a16="http://schemas.microsoft.com/office/drawing/2014/main" id="{90A099A4-25F3-9894-AAFF-E395B72B0B07}"/>
              </a:ext>
            </a:extLst>
          </p:cNvPr>
          <p:cNvSpPr>
            <a:spLocks noGrp="1"/>
          </p:cNvSpPr>
          <p:nvPr>
            <p:ph type="ftr" sz="quarter" idx="11"/>
          </p:nvPr>
        </p:nvSpPr>
        <p:spPr/>
        <p:txBody>
          <a:bodyPr/>
          <a:lstStyle/>
          <a:p>
            <a:r>
              <a:rPr lang="en-US" noProof="0"/>
              <a:t>Presentation title</a:t>
            </a:r>
          </a:p>
        </p:txBody>
      </p:sp>
      <p:sp>
        <p:nvSpPr>
          <p:cNvPr id="15" name="Date Placeholder 14">
            <a:extLst>
              <a:ext uri="{FF2B5EF4-FFF2-40B4-BE49-F238E27FC236}">
                <a16:creationId xmlns:a16="http://schemas.microsoft.com/office/drawing/2014/main" id="{31694BD4-2F36-D65A-599E-BC6B7E8672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4375630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928DCFE-6A33-1F18-E21E-F27C4873210B}"/>
              </a:ext>
            </a:extLst>
          </p:cNvPr>
          <p:cNvSpPr>
            <a:spLocks noGrp="1"/>
          </p:cNvSpPr>
          <p:nvPr>
            <p:ph type="sldNum" sz="quarter" idx="12"/>
          </p:nvPr>
        </p:nvSpPr>
        <p:spPr/>
        <p:txBody>
          <a:bodyPr/>
          <a:lstStyle/>
          <a:p>
            <a:fld id="{8D0AFDD5-844D-364D-8AEC-50CF4D36D55D}" type="slidenum">
              <a:rPr lang="en-US" noProof="0" smtClean="0"/>
              <a:pPr/>
              <a:t>3</a:t>
            </a:fld>
            <a:endParaRPr lang="en-US" noProof="0"/>
          </a:p>
        </p:txBody>
      </p:sp>
      <p:sp>
        <p:nvSpPr>
          <p:cNvPr id="2" name="Title 1">
            <a:extLst>
              <a:ext uri="{FF2B5EF4-FFF2-40B4-BE49-F238E27FC236}">
                <a16:creationId xmlns:a16="http://schemas.microsoft.com/office/drawing/2014/main" id="{01279CAE-3E35-438F-0F74-937A561B6B19}"/>
              </a:ext>
            </a:extLst>
          </p:cNvPr>
          <p:cNvSpPr>
            <a:spLocks noGrp="1"/>
          </p:cNvSpPr>
          <p:nvPr>
            <p:ph type="title" idx="4294967295"/>
          </p:nvPr>
        </p:nvSpPr>
        <p:spPr>
          <a:xfrm>
            <a:off x="65313" y="163554"/>
            <a:ext cx="11868539" cy="900135"/>
          </a:xfrm>
        </p:spPr>
        <p:txBody>
          <a:bodyPr/>
          <a:lstStyle/>
          <a:p>
            <a:r>
              <a:rPr lang="en-US" dirty="0"/>
              <a:t>Roles/</a:t>
            </a:r>
            <a:r>
              <a:rPr lang="en-US" sz="2000" dirty="0"/>
              <a:t>Responsibilities</a:t>
            </a:r>
            <a:endParaRPr lang="en-IN" sz="2000" dirty="0"/>
          </a:p>
        </p:txBody>
      </p:sp>
      <p:sp>
        <p:nvSpPr>
          <p:cNvPr id="4" name="Content Placeholder 3">
            <a:extLst>
              <a:ext uri="{FF2B5EF4-FFF2-40B4-BE49-F238E27FC236}">
                <a16:creationId xmlns:a16="http://schemas.microsoft.com/office/drawing/2014/main" id="{496A5C9E-EF5F-76D3-3D4D-39AAA4EBE4E3}"/>
              </a:ext>
            </a:extLst>
          </p:cNvPr>
          <p:cNvSpPr>
            <a:spLocks noGrp="1"/>
          </p:cNvSpPr>
          <p:nvPr>
            <p:ph type="body" sz="quarter" idx="4294967295"/>
          </p:nvPr>
        </p:nvSpPr>
        <p:spPr>
          <a:xfrm>
            <a:off x="4005943" y="1456371"/>
            <a:ext cx="4180114" cy="5056396"/>
          </a:xfrm>
        </p:spPr>
        <p:txBody>
          <a:bodyPr vert="horz" lIns="91440" tIns="45720" rIns="91440" bIns="45720" rtlCol="0" anchor="t">
            <a:noAutofit/>
          </a:bodyPr>
          <a:lstStyle/>
          <a:p>
            <a:r>
              <a:rPr lang="en-US" sz="1800" dirty="0"/>
              <a:t>Primarily responsible for implementing KNN and naïve bayes methods and conducted extensive research and produced a detailed report outlining each aspect of the project, demonstrating an in-depth knowledge of the goals and procedures involved in utilizing machine learning to anticipate aviation disasters caused by bird attacks.</a:t>
            </a:r>
          </a:p>
          <a:p>
            <a:r>
              <a:rPr lang="en-US" sz="1800" dirty="0"/>
              <a:t>Mallika made an important impact by emphasizing dataset analysis and preparation. This required a variety of tasks, including gathering and analyzing important details about bird strikes and airplane crashes, cleaning and normalizing the data, and implementing methods like label encoder, KNN </a:t>
            </a:r>
            <a:r>
              <a:rPr lang="en-US" sz="1800" dirty="0" err="1"/>
              <a:t>classifier,</a:t>
            </a:r>
            <a:r>
              <a:rPr lang="en-US" sz="1800" dirty="0" err="1">
                <a:ea typeface="+mn-lt"/>
                <a:cs typeface="+mn-lt"/>
              </a:rPr>
              <a:t>Naive</a:t>
            </a:r>
            <a:r>
              <a:rPr lang="en-US" sz="1800" dirty="0">
                <a:ea typeface="+mn-lt"/>
                <a:cs typeface="+mn-lt"/>
              </a:rPr>
              <a:t> Bayes classifier and </a:t>
            </a:r>
            <a:r>
              <a:rPr lang="en-US" sz="1800" dirty="0" err="1">
                <a:ea typeface="+mn-lt"/>
                <a:cs typeface="+mn-lt"/>
              </a:rPr>
              <a:t>Matlplot</a:t>
            </a:r>
            <a:r>
              <a:rPr lang="en-US" sz="1800" dirty="0">
                <a:ea typeface="+mn-lt"/>
                <a:cs typeface="+mn-lt"/>
              </a:rPr>
              <a:t> library for data visualization</a:t>
            </a:r>
            <a:endParaRPr lang="en-US" sz="1800" dirty="0"/>
          </a:p>
        </p:txBody>
      </p:sp>
      <p:sp>
        <p:nvSpPr>
          <p:cNvPr id="26" name="TextBox 25">
            <a:extLst>
              <a:ext uri="{FF2B5EF4-FFF2-40B4-BE49-F238E27FC236}">
                <a16:creationId xmlns:a16="http://schemas.microsoft.com/office/drawing/2014/main" id="{2DE47FC2-2D6D-6397-6A08-9809194DC136}"/>
              </a:ext>
            </a:extLst>
          </p:cNvPr>
          <p:cNvSpPr txBox="1"/>
          <p:nvPr/>
        </p:nvSpPr>
        <p:spPr>
          <a:xfrm>
            <a:off x="233264" y="1456370"/>
            <a:ext cx="3666931" cy="4524315"/>
          </a:xfrm>
          <a:prstGeom prst="rect">
            <a:avLst/>
          </a:prstGeom>
          <a:noFill/>
        </p:spPr>
        <p:txBody>
          <a:bodyPr wrap="square" rtlCol="0">
            <a:spAutoFit/>
          </a:bodyPr>
          <a:lstStyle/>
          <a:p>
            <a:pPr marL="285750" indent="-285750">
              <a:buFont typeface="Arial" panose="020B0604020202020204" pitchFamily="34" charset="0"/>
              <a:buChar char="•"/>
            </a:pPr>
            <a:r>
              <a:rPr lang="en-US" dirty="0"/>
              <a:t>Primarily responsible for analyzing, implementing, and developing the Support Vector Machine (SVM) algorithm utilized in this project. Keerthi examined the details of these algorithms, and optimizing their hyperparameters to increase the accuracy of predictions. </a:t>
            </a:r>
          </a:p>
          <a:p>
            <a:pPr marL="285750" indent="-285750">
              <a:buFont typeface="Arial" panose="020B0604020202020204" pitchFamily="34" charset="0"/>
              <a:buChar char="•"/>
            </a:pPr>
            <a:r>
              <a:rPr lang="en-US" dirty="0"/>
              <a:t>Keerthi analyzed the accuracy of these models in forecasting airplane disasters brought on by bird attacks via extensive research and testing.</a:t>
            </a:r>
          </a:p>
          <a:p>
            <a:pPr marL="285750" indent="-285750">
              <a:buFont typeface="Arial" panose="020B0604020202020204" pitchFamily="34" charset="0"/>
              <a:buChar char="•"/>
            </a:pPr>
            <a:r>
              <a:rPr lang="en-US" dirty="0"/>
              <a:t>Keerthi also played a significant part in documenting the whole process, including the implementation specifics and results.</a:t>
            </a:r>
            <a:endParaRPr lang="en-IN" dirty="0"/>
          </a:p>
        </p:txBody>
      </p:sp>
      <p:sp>
        <p:nvSpPr>
          <p:cNvPr id="27" name="TextBox 26">
            <a:extLst>
              <a:ext uri="{FF2B5EF4-FFF2-40B4-BE49-F238E27FC236}">
                <a16:creationId xmlns:a16="http://schemas.microsoft.com/office/drawing/2014/main" id="{2F5AFFCA-FDB6-2E85-40B2-1C1B42948EA2}"/>
              </a:ext>
            </a:extLst>
          </p:cNvPr>
          <p:cNvSpPr txBox="1"/>
          <p:nvPr/>
        </p:nvSpPr>
        <p:spPr>
          <a:xfrm>
            <a:off x="8291804" y="1456370"/>
            <a:ext cx="3900195" cy="5355312"/>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dirty="0"/>
              <a:t>Primarily responsible for implementing decision tree algorithm which is used in our project. </a:t>
            </a:r>
          </a:p>
          <a:p>
            <a:pPr marL="285750" indent="-285750">
              <a:buFont typeface="Arial" panose="020B0604020202020204" pitchFamily="34" charset="0"/>
              <a:buChar char="•"/>
            </a:pPr>
            <a:r>
              <a:rPr lang="en-US" dirty="0"/>
              <a:t>Haritha was crucial in carrying out the final review of all the models created for the project. This entailed assessing the performance of several machine learning models on the dataset.</a:t>
            </a:r>
          </a:p>
          <a:p>
            <a:pPr marL="285750" indent="-285750">
              <a:buFont typeface="Arial" panose="020B0604020202020204" pitchFamily="34" charset="0"/>
              <a:buChar char="•"/>
            </a:pPr>
            <a:r>
              <a:rPr lang="en-US" dirty="0"/>
              <a:t>Haritha additionally conducted an intrinsic error analysis to detect and comprehend the models' limitations and problems. </a:t>
            </a:r>
            <a:r>
              <a:rPr lang="en-US" dirty="0">
                <a:solidFill>
                  <a:srgbClr val="000000"/>
                </a:solidFill>
                <a:latin typeface="Univers Condensed Light"/>
                <a:ea typeface="Calibri"/>
                <a:cs typeface="Calibri"/>
              </a:rPr>
              <a:t>Based on the evaluation findings , played a major role in selecting the best-performing model for forecasting airplane disasters caused by bird strikes </a:t>
            </a:r>
            <a:r>
              <a:rPr lang="en-US" dirty="0">
                <a:solidFill>
                  <a:srgbClr val="374151"/>
                </a:solidFill>
                <a:ea typeface="+mn-lt"/>
                <a:cs typeface="+mn-lt"/>
              </a:rPr>
              <a:t>Based on these results, several preventive measures can be implemented to reduce the occurrence and impact of bird strikes</a:t>
            </a:r>
            <a:endParaRPr lang="en-US" dirty="0">
              <a:cs typeface="Calibri"/>
            </a:endParaRPr>
          </a:p>
        </p:txBody>
      </p:sp>
      <p:sp>
        <p:nvSpPr>
          <p:cNvPr id="28" name="TextBox 27">
            <a:extLst>
              <a:ext uri="{FF2B5EF4-FFF2-40B4-BE49-F238E27FC236}">
                <a16:creationId xmlns:a16="http://schemas.microsoft.com/office/drawing/2014/main" id="{DDC5736E-911D-2D6A-53D9-B56711F4F4C9}"/>
              </a:ext>
            </a:extLst>
          </p:cNvPr>
          <p:cNvSpPr txBox="1"/>
          <p:nvPr/>
        </p:nvSpPr>
        <p:spPr>
          <a:xfrm>
            <a:off x="1077687" y="1203649"/>
            <a:ext cx="2631232" cy="369332"/>
          </a:xfrm>
          <a:prstGeom prst="rect">
            <a:avLst/>
          </a:prstGeom>
          <a:noFill/>
        </p:spPr>
        <p:txBody>
          <a:bodyPr wrap="square" rtlCol="0">
            <a:spAutoFit/>
          </a:bodyPr>
          <a:lstStyle/>
          <a:p>
            <a:r>
              <a:rPr lang="en-US" dirty="0"/>
              <a:t>KEERTHI ALEKYA</a:t>
            </a:r>
            <a:endParaRPr lang="en-IN" dirty="0"/>
          </a:p>
        </p:txBody>
      </p:sp>
      <p:sp>
        <p:nvSpPr>
          <p:cNvPr id="29" name="TextBox 28">
            <a:extLst>
              <a:ext uri="{FF2B5EF4-FFF2-40B4-BE49-F238E27FC236}">
                <a16:creationId xmlns:a16="http://schemas.microsoft.com/office/drawing/2014/main" id="{9A681D73-C122-2D64-9C36-E4EDABC2083F}"/>
              </a:ext>
            </a:extLst>
          </p:cNvPr>
          <p:cNvSpPr txBox="1"/>
          <p:nvPr/>
        </p:nvSpPr>
        <p:spPr>
          <a:xfrm>
            <a:off x="5346441" y="1203649"/>
            <a:ext cx="3275045" cy="369332"/>
          </a:xfrm>
          <a:prstGeom prst="rect">
            <a:avLst/>
          </a:prstGeom>
          <a:noFill/>
        </p:spPr>
        <p:txBody>
          <a:bodyPr wrap="square" rtlCol="0">
            <a:spAutoFit/>
          </a:bodyPr>
          <a:lstStyle/>
          <a:p>
            <a:r>
              <a:rPr lang="en-US" dirty="0"/>
              <a:t>MALLIKA</a:t>
            </a:r>
            <a:endParaRPr lang="en-IN" dirty="0"/>
          </a:p>
        </p:txBody>
      </p:sp>
      <p:sp>
        <p:nvSpPr>
          <p:cNvPr id="30" name="TextBox 29">
            <a:extLst>
              <a:ext uri="{FF2B5EF4-FFF2-40B4-BE49-F238E27FC236}">
                <a16:creationId xmlns:a16="http://schemas.microsoft.com/office/drawing/2014/main" id="{EECEF402-A1D6-3F2A-0D91-C5F26CA304FF}"/>
              </a:ext>
            </a:extLst>
          </p:cNvPr>
          <p:cNvSpPr txBox="1"/>
          <p:nvPr/>
        </p:nvSpPr>
        <p:spPr>
          <a:xfrm>
            <a:off x="9498563" y="1203649"/>
            <a:ext cx="1489477" cy="369332"/>
          </a:xfrm>
          <a:prstGeom prst="rect">
            <a:avLst/>
          </a:prstGeom>
          <a:noFill/>
        </p:spPr>
        <p:txBody>
          <a:bodyPr wrap="square" rtlCol="0">
            <a:spAutoFit/>
          </a:bodyPr>
          <a:lstStyle/>
          <a:p>
            <a:r>
              <a:rPr lang="en-US" dirty="0"/>
              <a:t>HARITHA</a:t>
            </a:r>
            <a:endParaRPr lang="en-IN" dirty="0"/>
          </a:p>
        </p:txBody>
      </p:sp>
    </p:spTree>
    <p:extLst>
      <p:ext uri="{BB962C8B-B14F-4D97-AF65-F5344CB8AC3E}">
        <p14:creationId xmlns:p14="http://schemas.microsoft.com/office/powerpoint/2010/main" val="17960335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2F62A-0752-F2D9-464B-79B38F66E5E0}"/>
              </a:ext>
            </a:extLst>
          </p:cNvPr>
          <p:cNvSpPr>
            <a:spLocks noGrp="1"/>
          </p:cNvSpPr>
          <p:nvPr>
            <p:ph type="title"/>
          </p:nvPr>
        </p:nvSpPr>
        <p:spPr>
          <a:xfrm>
            <a:off x="1428558" y="1017954"/>
            <a:ext cx="5038344" cy="861059"/>
          </a:xfrm>
        </p:spPr>
        <p:txBody>
          <a:bodyPr/>
          <a:lstStyle/>
          <a:p>
            <a:r>
              <a:rPr lang="en-US" dirty="0"/>
              <a:t>Motivation</a:t>
            </a:r>
            <a:endParaRPr lang="en-IN" dirty="0"/>
          </a:p>
        </p:txBody>
      </p:sp>
      <p:pic>
        <p:nvPicPr>
          <p:cNvPr id="7" name="Picture Placeholder 6">
            <a:extLst>
              <a:ext uri="{FF2B5EF4-FFF2-40B4-BE49-F238E27FC236}">
                <a16:creationId xmlns:a16="http://schemas.microsoft.com/office/drawing/2014/main" id="{C7ED99DE-AF82-DA30-D79C-BC24689A0D07}"/>
              </a:ext>
            </a:extLst>
          </p:cNvPr>
          <p:cNvPicPr>
            <a:picLocks noGrp="1" noChangeAspect="1"/>
          </p:cNvPicPr>
          <p:nvPr>
            <p:ph type="pic" sz="quarter" idx="13"/>
          </p:nvPr>
        </p:nvPicPr>
        <p:blipFill>
          <a:blip r:embed="rId2"/>
          <a:srcRect l="13425" r="13425"/>
          <a:stretch>
            <a:fillRect/>
          </a:stretch>
        </p:blipFill>
        <p:spPr/>
      </p:pic>
      <p:sp>
        <p:nvSpPr>
          <p:cNvPr id="4" name="Content Placeholder 3">
            <a:extLst>
              <a:ext uri="{FF2B5EF4-FFF2-40B4-BE49-F238E27FC236}">
                <a16:creationId xmlns:a16="http://schemas.microsoft.com/office/drawing/2014/main" id="{5F89ED1D-B7E9-2BF6-9417-E9ECA7AF0E09}"/>
              </a:ext>
            </a:extLst>
          </p:cNvPr>
          <p:cNvSpPr>
            <a:spLocks noGrp="1"/>
          </p:cNvSpPr>
          <p:nvPr>
            <p:ph idx="1"/>
          </p:nvPr>
        </p:nvSpPr>
        <p:spPr>
          <a:xfrm>
            <a:off x="1428558" y="1879014"/>
            <a:ext cx="5774675" cy="3698826"/>
          </a:xfrm>
        </p:spPr>
        <p:txBody>
          <a:bodyPr/>
          <a:lstStyle/>
          <a:p>
            <a:pPr marL="340614" indent="-285750">
              <a:buFont typeface="Arial" panose="020B0604020202020204" pitchFamily="34" charset="0"/>
              <a:buChar char="•"/>
            </a:pPr>
            <a:r>
              <a:rPr lang="en-US" dirty="0"/>
              <a:t>The critical need to improve aircraft safety and reduce the hazards of bird strikes is our primary motivation. </a:t>
            </a:r>
          </a:p>
          <a:p>
            <a:pPr marL="340614" indent="-285750">
              <a:buFont typeface="Arial" panose="020B0604020202020204" pitchFamily="34" charset="0"/>
              <a:buChar char="•"/>
            </a:pPr>
            <a:r>
              <a:rPr lang="en-US" dirty="0"/>
              <a:t>Machine learning algorithms can offer real-time insights on bird behavior, flight patterns, and environmental factors that affect bird attacks by utilizing the capabilities of data analysis, pattern recognition, and predictive modeling. </a:t>
            </a:r>
          </a:p>
          <a:p>
            <a:pPr marL="340614" indent="-285750">
              <a:buFont typeface="Arial" panose="020B0604020202020204" pitchFamily="34" charset="0"/>
              <a:buChar char="•"/>
            </a:pPr>
            <a:r>
              <a:rPr lang="en-US" dirty="0"/>
              <a:t>The creation and use of machine learning algorithms for preventing bird strikes are in line with the general aviation sector's trend of utilizing artificial intelligence and cutting-edge technology. </a:t>
            </a:r>
          </a:p>
          <a:p>
            <a:pPr marL="340614" indent="-285750">
              <a:buFont typeface="Arial" panose="020B0604020202020204" pitchFamily="34" charset="0"/>
              <a:buChar char="•"/>
            </a:pPr>
            <a:r>
              <a:rPr lang="en-US" dirty="0"/>
              <a:t>The aviation sector may get closer to eliminating bird attacks and assuring safer skies for everybody by utilizing the power of machine learning.</a:t>
            </a:r>
            <a:endParaRPr lang="en-IN" dirty="0"/>
          </a:p>
        </p:txBody>
      </p:sp>
      <p:sp>
        <p:nvSpPr>
          <p:cNvPr id="5" name="Slide Number Placeholder 4">
            <a:extLst>
              <a:ext uri="{FF2B5EF4-FFF2-40B4-BE49-F238E27FC236}">
                <a16:creationId xmlns:a16="http://schemas.microsoft.com/office/drawing/2014/main" id="{A38A1742-19F4-7CB0-B229-C75848C68EE1}"/>
              </a:ext>
            </a:extLst>
          </p:cNvPr>
          <p:cNvSpPr>
            <a:spLocks noGrp="1"/>
          </p:cNvSpPr>
          <p:nvPr>
            <p:ph type="sldNum" sz="quarter" idx="12"/>
          </p:nvPr>
        </p:nvSpPr>
        <p:spPr/>
        <p:txBody>
          <a:bodyPr/>
          <a:lstStyle/>
          <a:p>
            <a:fld id="{8D0AFDD5-844D-364D-8AEC-50CF4D36D55D}" type="slidenum">
              <a:rPr lang="en-US" noProof="0" smtClean="0"/>
              <a:pPr/>
              <a:t>4</a:t>
            </a:fld>
            <a:endParaRPr lang="en-US" noProof="0"/>
          </a:p>
        </p:txBody>
      </p:sp>
    </p:spTree>
    <p:extLst>
      <p:ext uri="{BB962C8B-B14F-4D97-AF65-F5344CB8AC3E}">
        <p14:creationId xmlns:p14="http://schemas.microsoft.com/office/powerpoint/2010/main" val="3493366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D129B-D62A-C080-7B71-C92FE31151AB}"/>
              </a:ext>
            </a:extLst>
          </p:cNvPr>
          <p:cNvSpPr>
            <a:spLocks noGrp="1"/>
          </p:cNvSpPr>
          <p:nvPr>
            <p:ph type="title"/>
          </p:nvPr>
        </p:nvSpPr>
        <p:spPr>
          <a:xfrm>
            <a:off x="1301496" y="1292733"/>
            <a:ext cx="4922520" cy="852678"/>
          </a:xfrm>
        </p:spPr>
        <p:txBody>
          <a:bodyPr/>
          <a:lstStyle/>
          <a:p>
            <a:r>
              <a:rPr lang="en-US" dirty="0"/>
              <a:t>Objectives</a:t>
            </a:r>
            <a:endParaRPr lang="en-IN" dirty="0"/>
          </a:p>
        </p:txBody>
      </p:sp>
      <p:pic>
        <p:nvPicPr>
          <p:cNvPr id="7" name="Picture Placeholder 6">
            <a:extLst>
              <a:ext uri="{FF2B5EF4-FFF2-40B4-BE49-F238E27FC236}">
                <a16:creationId xmlns:a16="http://schemas.microsoft.com/office/drawing/2014/main" id="{3492D69B-3169-F87D-8C5A-DACCE41B05D9}"/>
              </a:ext>
            </a:extLst>
          </p:cNvPr>
          <p:cNvPicPr>
            <a:picLocks noGrp="1" noChangeAspect="1"/>
          </p:cNvPicPr>
          <p:nvPr>
            <p:ph type="pic" sz="quarter" idx="13"/>
          </p:nvPr>
        </p:nvPicPr>
        <p:blipFill>
          <a:blip r:embed="rId2"/>
          <a:srcRect l="13425" r="13425"/>
          <a:stretch>
            <a:fillRect/>
          </a:stretch>
        </p:blipFill>
        <p:spPr/>
      </p:pic>
      <p:sp>
        <p:nvSpPr>
          <p:cNvPr id="4" name="Content Placeholder 3">
            <a:extLst>
              <a:ext uri="{FF2B5EF4-FFF2-40B4-BE49-F238E27FC236}">
                <a16:creationId xmlns:a16="http://schemas.microsoft.com/office/drawing/2014/main" id="{F77AA6E5-0A00-C9F2-380B-F2E4D88C2EAC}"/>
              </a:ext>
            </a:extLst>
          </p:cNvPr>
          <p:cNvSpPr>
            <a:spLocks noGrp="1"/>
          </p:cNvSpPr>
          <p:nvPr>
            <p:ph idx="1"/>
          </p:nvPr>
        </p:nvSpPr>
        <p:spPr>
          <a:xfrm>
            <a:off x="1389888" y="2446401"/>
            <a:ext cx="5239511" cy="3118866"/>
          </a:xfrm>
        </p:spPr>
        <p:txBody>
          <a:bodyPr/>
          <a:lstStyle/>
          <a:p>
            <a:r>
              <a:rPr lang="en-US" dirty="0"/>
              <a:t>The main objective of using machine learning algorithms to avoid aircraft disasters caused by bird strikes is to improve aviation safety by successfully minimizing the hazards associated with bird strikes.</a:t>
            </a:r>
          </a:p>
          <a:p>
            <a:pPr marL="340614" indent="-285750">
              <a:buFont typeface="Wingdings" panose="05000000000000000000" pitchFamily="2" charset="2"/>
              <a:buChar char="§"/>
            </a:pPr>
            <a:r>
              <a:rPr lang="en-IN" dirty="0"/>
              <a:t>Proactive risk assessment</a:t>
            </a:r>
            <a:endParaRPr lang="en-US" dirty="0"/>
          </a:p>
          <a:p>
            <a:pPr marL="340614" indent="-285750">
              <a:buFont typeface="Wingdings" panose="05000000000000000000" pitchFamily="2" charset="2"/>
              <a:buChar char="§"/>
            </a:pPr>
            <a:r>
              <a:rPr lang="en-IN" dirty="0"/>
              <a:t>Early warning systems</a:t>
            </a:r>
          </a:p>
          <a:p>
            <a:pPr marL="340614" indent="-285750">
              <a:buFont typeface="Wingdings" panose="05000000000000000000" pitchFamily="2" charset="2"/>
              <a:buChar char="§"/>
            </a:pPr>
            <a:r>
              <a:rPr lang="en-IN" dirty="0"/>
              <a:t>Optimal flight path planning</a:t>
            </a:r>
          </a:p>
          <a:p>
            <a:pPr marL="340614" indent="-285750">
              <a:buFont typeface="Wingdings" panose="05000000000000000000" pitchFamily="2" charset="2"/>
              <a:buChar char="§"/>
            </a:pPr>
            <a:r>
              <a:rPr lang="en-IN" dirty="0"/>
              <a:t>Deterrence techniques</a:t>
            </a:r>
          </a:p>
          <a:p>
            <a:pPr marL="340614" indent="-285750">
              <a:buFont typeface="Wingdings" panose="05000000000000000000" pitchFamily="2" charset="2"/>
              <a:buChar char="§"/>
            </a:pPr>
            <a:r>
              <a:rPr lang="en-IN" dirty="0"/>
              <a:t>Improved situational awareness</a:t>
            </a:r>
          </a:p>
          <a:p>
            <a:pPr marL="340614" indent="-285750">
              <a:buFont typeface="Wingdings" panose="05000000000000000000" pitchFamily="2" charset="2"/>
              <a:buChar char="§"/>
            </a:pPr>
            <a:r>
              <a:rPr lang="en-IN" dirty="0"/>
              <a:t>Enhanced data-driven decision-making</a:t>
            </a:r>
          </a:p>
          <a:p>
            <a:pPr marL="340614" indent="-285750">
              <a:buFont typeface="Wingdings" panose="05000000000000000000" pitchFamily="2" charset="2"/>
              <a:buChar char="§"/>
            </a:pPr>
            <a:endParaRPr lang="en-IN" dirty="0"/>
          </a:p>
          <a:p>
            <a:pPr marL="340614" indent="-285750">
              <a:buFont typeface="Wingdings" panose="05000000000000000000" pitchFamily="2" charset="2"/>
              <a:buChar char="§"/>
            </a:pPr>
            <a:endParaRPr lang="en-IN" dirty="0"/>
          </a:p>
        </p:txBody>
      </p:sp>
      <p:sp>
        <p:nvSpPr>
          <p:cNvPr id="5" name="Slide Number Placeholder 4">
            <a:extLst>
              <a:ext uri="{FF2B5EF4-FFF2-40B4-BE49-F238E27FC236}">
                <a16:creationId xmlns:a16="http://schemas.microsoft.com/office/drawing/2014/main" id="{602C15E3-836D-B40E-CA59-E39C47C75327}"/>
              </a:ext>
            </a:extLst>
          </p:cNvPr>
          <p:cNvSpPr>
            <a:spLocks noGrp="1"/>
          </p:cNvSpPr>
          <p:nvPr>
            <p:ph type="sldNum" sz="quarter" idx="12"/>
          </p:nvPr>
        </p:nvSpPr>
        <p:spPr/>
        <p:txBody>
          <a:bodyPr/>
          <a:lstStyle/>
          <a:p>
            <a:fld id="{8D0AFDD5-844D-364D-8AEC-50CF4D36D55D}" type="slidenum">
              <a:rPr lang="en-US" noProof="0" smtClean="0"/>
              <a:pPr/>
              <a:t>5</a:t>
            </a:fld>
            <a:endParaRPr lang="en-US" noProof="0"/>
          </a:p>
        </p:txBody>
      </p:sp>
    </p:spTree>
    <p:extLst>
      <p:ext uri="{BB962C8B-B14F-4D97-AF65-F5344CB8AC3E}">
        <p14:creationId xmlns:p14="http://schemas.microsoft.com/office/powerpoint/2010/main" val="11871413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A2D60-91C9-40A7-94D3-04218F81C91A}"/>
              </a:ext>
            </a:extLst>
          </p:cNvPr>
          <p:cNvSpPr>
            <a:spLocks noGrp="1"/>
          </p:cNvSpPr>
          <p:nvPr>
            <p:ph type="title"/>
          </p:nvPr>
        </p:nvSpPr>
        <p:spPr>
          <a:xfrm>
            <a:off x="1274064" y="982876"/>
            <a:ext cx="5010912" cy="969749"/>
          </a:xfrm>
        </p:spPr>
        <p:txBody>
          <a:bodyPr/>
          <a:lstStyle/>
          <a:p>
            <a:r>
              <a:rPr lang="en-US" dirty="0"/>
              <a:t>Related </a:t>
            </a:r>
            <a:r>
              <a:rPr lang="en-US" sz="5400" dirty="0"/>
              <a:t>work</a:t>
            </a:r>
            <a:endParaRPr lang="en-IN" sz="5400" dirty="0"/>
          </a:p>
        </p:txBody>
      </p:sp>
      <p:pic>
        <p:nvPicPr>
          <p:cNvPr id="7" name="Picture Placeholder 6">
            <a:extLst>
              <a:ext uri="{FF2B5EF4-FFF2-40B4-BE49-F238E27FC236}">
                <a16:creationId xmlns:a16="http://schemas.microsoft.com/office/drawing/2014/main" id="{499373FD-B2B9-D67D-A576-46E33A987D18}"/>
              </a:ext>
            </a:extLst>
          </p:cNvPr>
          <p:cNvPicPr>
            <a:picLocks noGrp="1" noChangeAspect="1"/>
          </p:cNvPicPr>
          <p:nvPr>
            <p:ph type="pic" sz="quarter" idx="13"/>
          </p:nvPr>
        </p:nvPicPr>
        <p:blipFill>
          <a:blip r:embed="rId2"/>
          <a:srcRect l="13425" r="13425"/>
          <a:stretch>
            <a:fillRect/>
          </a:stretch>
        </p:blipFill>
        <p:spPr/>
      </p:pic>
      <p:sp>
        <p:nvSpPr>
          <p:cNvPr id="4" name="Content Placeholder 3">
            <a:extLst>
              <a:ext uri="{FF2B5EF4-FFF2-40B4-BE49-F238E27FC236}">
                <a16:creationId xmlns:a16="http://schemas.microsoft.com/office/drawing/2014/main" id="{4ECF7FF5-3273-0F64-6103-DB4D918C22F4}"/>
              </a:ext>
            </a:extLst>
          </p:cNvPr>
          <p:cNvSpPr>
            <a:spLocks noGrp="1"/>
          </p:cNvSpPr>
          <p:nvPr>
            <p:ph idx="1"/>
          </p:nvPr>
        </p:nvSpPr>
        <p:spPr>
          <a:xfrm>
            <a:off x="1274064" y="1828800"/>
            <a:ext cx="5126736" cy="3694921"/>
          </a:xfrm>
        </p:spPr>
        <p:txBody>
          <a:bodyPr/>
          <a:lstStyle/>
          <a:p>
            <a:pPr marL="340614" indent="-285750">
              <a:buFont typeface="Wingdings" panose="05000000000000000000" pitchFamily="2" charset="2"/>
              <a:buChar char="§"/>
            </a:pPr>
            <a:r>
              <a:rPr lang="en-US" dirty="0"/>
              <a:t>Support Vector Machines: </a:t>
            </a:r>
            <a:r>
              <a:rPr lang="en-US" sz="1800" dirty="0">
                <a:effectLst/>
                <a:latin typeface="Times New Roman" panose="02020603050405020304" pitchFamily="18" charset="0"/>
                <a:ea typeface="Times New Roman" panose="02020603050405020304" pitchFamily="18" charset="0"/>
              </a:rPr>
              <a:t> </a:t>
            </a:r>
            <a:r>
              <a:rPr lang="en-US" dirty="0">
                <a:effectLst/>
                <a:ea typeface="Times New Roman" panose="02020603050405020304" pitchFamily="18" charset="0"/>
              </a:rPr>
              <a:t>SVM functions by locating an ideal hyperplane based on pertinent information that maximum separates the two groups, "crash" and "no crash." </a:t>
            </a:r>
            <a:endParaRPr lang="en-IN" dirty="0"/>
          </a:p>
          <a:p>
            <a:pPr marL="340614" indent="-285750">
              <a:buFont typeface="Wingdings" panose="05000000000000000000" pitchFamily="2" charset="2"/>
              <a:buChar char="§"/>
            </a:pPr>
            <a:r>
              <a:rPr lang="en-IN" dirty="0"/>
              <a:t> KNN(K-Nearest Neighbour)</a:t>
            </a:r>
            <a:r>
              <a:rPr lang="en-US" dirty="0"/>
              <a:t>:</a:t>
            </a:r>
            <a:r>
              <a:rPr lang="en-US" dirty="0">
                <a:effectLst/>
                <a:ea typeface="Times New Roman" panose="02020603050405020304" pitchFamily="18" charset="0"/>
              </a:rPr>
              <a:t> To create predictions, it locates the k-nearest neighbors of a new instance and makes use of their results.</a:t>
            </a:r>
            <a:endParaRPr lang="en-IN" dirty="0"/>
          </a:p>
          <a:p>
            <a:pPr marL="340614" indent="-285750">
              <a:buFont typeface="Wingdings" panose="05000000000000000000" pitchFamily="2" charset="2"/>
              <a:buChar char="§"/>
            </a:pPr>
            <a:r>
              <a:rPr lang="en-IN" dirty="0"/>
              <a:t>Naïve Bayes: </a:t>
            </a:r>
            <a:r>
              <a:rPr lang="en-US" dirty="0">
                <a:effectLst/>
                <a:ea typeface="Times New Roman" panose="02020603050405020304" pitchFamily="18" charset="0"/>
              </a:rPr>
              <a:t>Given the presence of specified parameters like bird population density, flying altitude, and weather conditions, Naive Bayes calculates the probability of a crash by comparing the probabilities for several classes</a:t>
            </a:r>
            <a:r>
              <a:rPr lang="en-US" sz="1800" dirty="0">
                <a:effectLst/>
                <a:latin typeface="Times New Roman" panose="02020603050405020304" pitchFamily="18" charset="0"/>
                <a:ea typeface="Times New Roman" panose="02020603050405020304" pitchFamily="18" charset="0"/>
              </a:rPr>
              <a:t>.</a:t>
            </a:r>
            <a:endParaRPr lang="en-IN" dirty="0"/>
          </a:p>
          <a:p>
            <a:pPr marL="349250" marR="585470" indent="-285750" algn="just">
              <a:lnSpc>
                <a:spcPct val="115000"/>
              </a:lnSpc>
              <a:buFont typeface="Wingdings" panose="05000000000000000000" pitchFamily="2" charset="2"/>
              <a:buChar char="§"/>
            </a:pPr>
            <a:r>
              <a:rPr lang="en-IN" dirty="0"/>
              <a:t>Decision Tree: </a:t>
            </a:r>
            <a:r>
              <a:rPr lang="en-US" dirty="0">
                <a:effectLst/>
                <a:ea typeface="Times New Roman" panose="02020603050405020304" pitchFamily="18" charset="0"/>
              </a:rPr>
              <a:t>Decision trees are useful tools for studying incidents involving bird</a:t>
            </a:r>
            <a:r>
              <a:rPr lang="en-IN" dirty="0">
                <a:ea typeface="Times New Roman" panose="02020603050405020304" pitchFamily="18" charset="0"/>
              </a:rPr>
              <a:t> </a:t>
            </a:r>
            <a:r>
              <a:rPr lang="en-US" dirty="0">
                <a:effectLst/>
                <a:ea typeface="Times New Roman" panose="02020603050405020304" pitchFamily="18" charset="0"/>
              </a:rPr>
              <a:t>strikes.</a:t>
            </a:r>
            <a:endParaRPr lang="en-IN" dirty="0"/>
          </a:p>
        </p:txBody>
      </p:sp>
      <p:sp>
        <p:nvSpPr>
          <p:cNvPr id="5" name="Slide Number Placeholder 4">
            <a:extLst>
              <a:ext uri="{FF2B5EF4-FFF2-40B4-BE49-F238E27FC236}">
                <a16:creationId xmlns:a16="http://schemas.microsoft.com/office/drawing/2014/main" id="{4198587F-6BF3-5357-D3FA-7496F2F44E44}"/>
              </a:ext>
            </a:extLst>
          </p:cNvPr>
          <p:cNvSpPr>
            <a:spLocks noGrp="1"/>
          </p:cNvSpPr>
          <p:nvPr>
            <p:ph type="sldNum" sz="quarter" idx="12"/>
          </p:nvPr>
        </p:nvSpPr>
        <p:spPr/>
        <p:txBody>
          <a:bodyPr/>
          <a:lstStyle/>
          <a:p>
            <a:fld id="{8D0AFDD5-844D-364D-8AEC-50CF4D36D55D}" type="slidenum">
              <a:rPr lang="en-US" noProof="0" smtClean="0"/>
              <a:pPr/>
              <a:t>6</a:t>
            </a:fld>
            <a:endParaRPr lang="en-US" noProof="0"/>
          </a:p>
        </p:txBody>
      </p:sp>
    </p:spTree>
    <p:extLst>
      <p:ext uri="{BB962C8B-B14F-4D97-AF65-F5344CB8AC3E}">
        <p14:creationId xmlns:p14="http://schemas.microsoft.com/office/powerpoint/2010/main" val="27933481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A2D60-91C9-40A7-94D3-04218F81C91A}"/>
              </a:ext>
            </a:extLst>
          </p:cNvPr>
          <p:cNvSpPr>
            <a:spLocks noGrp="1"/>
          </p:cNvSpPr>
          <p:nvPr>
            <p:ph type="title"/>
          </p:nvPr>
        </p:nvSpPr>
        <p:spPr>
          <a:xfrm>
            <a:off x="961053" y="982876"/>
            <a:ext cx="5924939" cy="640651"/>
          </a:xfrm>
        </p:spPr>
        <p:txBody>
          <a:bodyPr/>
          <a:lstStyle/>
          <a:p>
            <a:r>
              <a:rPr lang="en-US" sz="4400" dirty="0"/>
              <a:t>Problem statement</a:t>
            </a:r>
            <a:endParaRPr lang="en-IN" sz="4400" dirty="0"/>
          </a:p>
        </p:txBody>
      </p:sp>
      <p:pic>
        <p:nvPicPr>
          <p:cNvPr id="7" name="Picture Placeholder 6">
            <a:extLst>
              <a:ext uri="{FF2B5EF4-FFF2-40B4-BE49-F238E27FC236}">
                <a16:creationId xmlns:a16="http://schemas.microsoft.com/office/drawing/2014/main" id="{E769A92A-7AAD-9AB9-BE3F-F122AF4CBCC4}"/>
              </a:ext>
            </a:extLst>
          </p:cNvPr>
          <p:cNvPicPr>
            <a:picLocks noGrp="1" noChangeAspect="1"/>
          </p:cNvPicPr>
          <p:nvPr>
            <p:ph type="pic" sz="quarter" idx="13"/>
          </p:nvPr>
        </p:nvPicPr>
        <p:blipFill>
          <a:blip r:embed="rId2"/>
          <a:srcRect l="13425" r="13425"/>
          <a:stretch>
            <a:fillRect/>
          </a:stretch>
        </p:blipFill>
        <p:spPr/>
      </p:pic>
      <p:sp>
        <p:nvSpPr>
          <p:cNvPr id="4" name="Content Placeholder 3">
            <a:extLst>
              <a:ext uri="{FF2B5EF4-FFF2-40B4-BE49-F238E27FC236}">
                <a16:creationId xmlns:a16="http://schemas.microsoft.com/office/drawing/2014/main" id="{4ECF7FF5-3273-0F64-6103-DB4D918C22F4}"/>
              </a:ext>
            </a:extLst>
          </p:cNvPr>
          <p:cNvSpPr>
            <a:spLocks noGrp="1"/>
          </p:cNvSpPr>
          <p:nvPr>
            <p:ph idx="1"/>
          </p:nvPr>
        </p:nvSpPr>
        <p:spPr>
          <a:xfrm>
            <a:off x="1133087" y="1716834"/>
            <a:ext cx="6172781" cy="3978922"/>
          </a:xfrm>
        </p:spPr>
        <p:txBody>
          <a:bodyPr/>
          <a:lstStyle/>
          <a:p>
            <a:r>
              <a:rPr lang="en-US" dirty="0"/>
              <a:t>The aviation sector has a major challenge in preventing airline disasters caused by bird attacks, necessitating the development of effective techniques. Bird strikes cannot be effectively predicted or prevented using conventional methods, and the growing number of air traffic makes the issue worse. The goal of this study is to investigate how machine learning algorithms might improve bird strike prevention. Creating proactive and data-driven solutions that can analyze real-time data on bird behavior, flight patterns, and environmental factors in order to identify high-risk situations, improve situational awareness, and enable timely preventive measures, ultimately ensuring safer skies and reducing the risks associated with bird strikes, is the main challenge.</a:t>
            </a:r>
            <a:endParaRPr lang="en-IN" dirty="0"/>
          </a:p>
        </p:txBody>
      </p:sp>
      <p:sp>
        <p:nvSpPr>
          <p:cNvPr id="5" name="Slide Number Placeholder 4">
            <a:extLst>
              <a:ext uri="{FF2B5EF4-FFF2-40B4-BE49-F238E27FC236}">
                <a16:creationId xmlns:a16="http://schemas.microsoft.com/office/drawing/2014/main" id="{4198587F-6BF3-5357-D3FA-7496F2F44E44}"/>
              </a:ext>
            </a:extLst>
          </p:cNvPr>
          <p:cNvSpPr>
            <a:spLocks noGrp="1"/>
          </p:cNvSpPr>
          <p:nvPr>
            <p:ph type="sldNum" sz="quarter" idx="12"/>
          </p:nvPr>
        </p:nvSpPr>
        <p:spPr/>
        <p:txBody>
          <a:bodyPr/>
          <a:lstStyle/>
          <a:p>
            <a:fld id="{8D0AFDD5-844D-364D-8AEC-50CF4D36D55D}" type="slidenum">
              <a:rPr lang="en-US" noProof="0" smtClean="0"/>
              <a:pPr/>
              <a:t>7</a:t>
            </a:fld>
            <a:endParaRPr lang="en-US" noProof="0"/>
          </a:p>
        </p:txBody>
      </p:sp>
    </p:spTree>
    <p:extLst>
      <p:ext uri="{BB962C8B-B14F-4D97-AF65-F5344CB8AC3E}">
        <p14:creationId xmlns:p14="http://schemas.microsoft.com/office/powerpoint/2010/main" val="8234924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70E2B9-8CA7-07C3-0DB7-6F7D59FB9E70}"/>
              </a:ext>
            </a:extLst>
          </p:cNvPr>
          <p:cNvSpPr>
            <a:spLocks noGrp="1"/>
          </p:cNvSpPr>
          <p:nvPr>
            <p:ph type="title"/>
          </p:nvPr>
        </p:nvSpPr>
        <p:spPr>
          <a:xfrm>
            <a:off x="1274064" y="1214247"/>
            <a:ext cx="5010912" cy="776478"/>
          </a:xfrm>
        </p:spPr>
        <p:txBody>
          <a:bodyPr/>
          <a:lstStyle/>
          <a:p>
            <a:r>
              <a:rPr lang="en-US" sz="4400" dirty="0"/>
              <a:t>Proposed solution</a:t>
            </a:r>
            <a:endParaRPr lang="en-IN" sz="4400" dirty="0"/>
          </a:p>
        </p:txBody>
      </p:sp>
      <p:pic>
        <p:nvPicPr>
          <p:cNvPr id="7" name="Picture Placeholder 6">
            <a:extLst>
              <a:ext uri="{FF2B5EF4-FFF2-40B4-BE49-F238E27FC236}">
                <a16:creationId xmlns:a16="http://schemas.microsoft.com/office/drawing/2014/main" id="{DE39D102-378A-D744-2277-C038AFD887C1}"/>
              </a:ext>
            </a:extLst>
          </p:cNvPr>
          <p:cNvPicPr>
            <a:picLocks noGrp="1" noChangeAspect="1"/>
          </p:cNvPicPr>
          <p:nvPr>
            <p:ph type="pic" sz="quarter" idx="13"/>
          </p:nvPr>
        </p:nvPicPr>
        <p:blipFill>
          <a:blip r:embed="rId2"/>
          <a:srcRect l="13425" r="13425"/>
          <a:stretch>
            <a:fillRect/>
          </a:stretch>
        </p:blipFill>
        <p:spPr/>
      </p:pic>
      <p:sp>
        <p:nvSpPr>
          <p:cNvPr id="4" name="Content Placeholder 3">
            <a:extLst>
              <a:ext uri="{FF2B5EF4-FFF2-40B4-BE49-F238E27FC236}">
                <a16:creationId xmlns:a16="http://schemas.microsoft.com/office/drawing/2014/main" id="{92826627-4137-F9E3-B024-052E3812BF29}"/>
              </a:ext>
            </a:extLst>
          </p:cNvPr>
          <p:cNvSpPr>
            <a:spLocks noGrp="1"/>
          </p:cNvSpPr>
          <p:nvPr>
            <p:ph idx="1"/>
          </p:nvPr>
        </p:nvSpPr>
        <p:spPr>
          <a:xfrm>
            <a:off x="1389888" y="2057399"/>
            <a:ext cx="5353812" cy="3362325"/>
          </a:xfrm>
        </p:spPr>
        <p:txBody>
          <a:bodyPr/>
          <a:lstStyle/>
          <a:p>
            <a:r>
              <a:rPr lang="en-US" dirty="0"/>
              <a:t>Machine learning algorithms can be used in a systematic approach to prevent airplane disasters caused by bird strikes. The phases that make up the solution to this issue are as follows:</a:t>
            </a:r>
            <a:endParaRPr lang="en-IN" dirty="0"/>
          </a:p>
          <a:p>
            <a:pPr marL="340614" indent="-285750">
              <a:buFont typeface="Wingdings" panose="05000000000000000000" pitchFamily="2" charset="2"/>
              <a:buChar char="§"/>
            </a:pPr>
            <a:r>
              <a:rPr lang="en-IN" dirty="0"/>
              <a:t>Data collection</a:t>
            </a:r>
          </a:p>
          <a:p>
            <a:pPr marL="340614" indent="-285750">
              <a:buFont typeface="Wingdings" panose="05000000000000000000" pitchFamily="2" charset="2"/>
              <a:buChar char="§"/>
            </a:pPr>
            <a:r>
              <a:rPr lang="en-IN" dirty="0"/>
              <a:t>Feature extraction</a:t>
            </a:r>
          </a:p>
          <a:p>
            <a:pPr marL="340614" indent="-285750">
              <a:buFont typeface="Wingdings" panose="05000000000000000000" pitchFamily="2" charset="2"/>
              <a:buChar char="§"/>
            </a:pPr>
            <a:r>
              <a:rPr lang="en-IN" dirty="0"/>
              <a:t>Labelling</a:t>
            </a:r>
          </a:p>
          <a:p>
            <a:pPr marL="340614" indent="-285750">
              <a:buFont typeface="Wingdings" panose="05000000000000000000" pitchFamily="2" charset="2"/>
              <a:buChar char="§"/>
            </a:pPr>
            <a:r>
              <a:rPr lang="en-IN" dirty="0"/>
              <a:t>Model building</a:t>
            </a:r>
          </a:p>
          <a:p>
            <a:pPr marL="340614" indent="-285750">
              <a:buFont typeface="Wingdings" panose="05000000000000000000" pitchFamily="2" charset="2"/>
              <a:buChar char="§"/>
            </a:pPr>
            <a:r>
              <a:rPr lang="en-IN" dirty="0"/>
              <a:t>Analysis</a:t>
            </a:r>
          </a:p>
          <a:p>
            <a:r>
              <a:rPr lang="en-US" dirty="0"/>
              <a:t>By lowering the dangers associated with bird strikes and guaranteeing safer skies for everyone, this approach will ultimately help to improve the overall safety and security of airline operations.</a:t>
            </a:r>
          </a:p>
        </p:txBody>
      </p:sp>
      <p:sp>
        <p:nvSpPr>
          <p:cNvPr id="5" name="Slide Number Placeholder 4">
            <a:extLst>
              <a:ext uri="{FF2B5EF4-FFF2-40B4-BE49-F238E27FC236}">
                <a16:creationId xmlns:a16="http://schemas.microsoft.com/office/drawing/2014/main" id="{27341B46-8101-7BFF-3953-338FBB89A5FF}"/>
              </a:ext>
            </a:extLst>
          </p:cNvPr>
          <p:cNvSpPr>
            <a:spLocks noGrp="1"/>
          </p:cNvSpPr>
          <p:nvPr>
            <p:ph type="sldNum" sz="quarter" idx="12"/>
          </p:nvPr>
        </p:nvSpPr>
        <p:spPr/>
        <p:txBody>
          <a:bodyPr/>
          <a:lstStyle/>
          <a:p>
            <a:fld id="{8D0AFDD5-844D-364D-8AEC-50CF4D36D55D}" type="slidenum">
              <a:rPr lang="en-US" noProof="0" smtClean="0"/>
              <a:pPr/>
              <a:t>8</a:t>
            </a:fld>
            <a:endParaRPr lang="en-US" noProof="0"/>
          </a:p>
        </p:txBody>
      </p:sp>
    </p:spTree>
    <p:extLst>
      <p:ext uri="{BB962C8B-B14F-4D97-AF65-F5344CB8AC3E}">
        <p14:creationId xmlns:p14="http://schemas.microsoft.com/office/powerpoint/2010/main" val="30199083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F1A52-72BB-AB4B-07D4-31BCB7AF57B5}"/>
              </a:ext>
            </a:extLst>
          </p:cNvPr>
          <p:cNvSpPr>
            <a:spLocks noGrp="1"/>
          </p:cNvSpPr>
          <p:nvPr>
            <p:ph type="title"/>
          </p:nvPr>
        </p:nvSpPr>
        <p:spPr>
          <a:xfrm>
            <a:off x="1376172" y="1075260"/>
            <a:ext cx="5010150" cy="641573"/>
          </a:xfrm>
        </p:spPr>
        <p:txBody>
          <a:bodyPr/>
          <a:lstStyle/>
          <a:p>
            <a:r>
              <a:rPr lang="en-US" dirty="0"/>
              <a:t>Results</a:t>
            </a:r>
            <a:endParaRPr lang="en-IN" dirty="0"/>
          </a:p>
        </p:txBody>
      </p:sp>
      <p:pic>
        <p:nvPicPr>
          <p:cNvPr id="7" name="Picture Placeholder 6">
            <a:extLst>
              <a:ext uri="{FF2B5EF4-FFF2-40B4-BE49-F238E27FC236}">
                <a16:creationId xmlns:a16="http://schemas.microsoft.com/office/drawing/2014/main" id="{E00D76BD-4949-7C27-C34A-A84B0F47128E}"/>
              </a:ext>
            </a:extLst>
          </p:cNvPr>
          <p:cNvPicPr>
            <a:picLocks noGrp="1" noChangeAspect="1"/>
          </p:cNvPicPr>
          <p:nvPr>
            <p:ph type="pic" sz="quarter" idx="13"/>
          </p:nvPr>
        </p:nvPicPr>
        <p:blipFill>
          <a:blip r:embed="rId2"/>
          <a:srcRect l="13425" r="13425"/>
          <a:stretch>
            <a:fillRect/>
          </a:stretch>
        </p:blipFill>
        <p:spPr/>
      </p:pic>
      <p:graphicFrame>
        <p:nvGraphicFramePr>
          <p:cNvPr id="6" name="Content Placeholder 5">
            <a:extLst>
              <a:ext uri="{FF2B5EF4-FFF2-40B4-BE49-F238E27FC236}">
                <a16:creationId xmlns:a16="http://schemas.microsoft.com/office/drawing/2014/main" id="{5A2DE5C2-9615-1AAA-EBD7-26CB8118F8A2}"/>
              </a:ext>
            </a:extLst>
          </p:cNvPr>
          <p:cNvGraphicFramePr>
            <a:graphicFrameLocks noGrp="1"/>
          </p:cNvGraphicFramePr>
          <p:nvPr>
            <p:ph idx="1"/>
            <p:extLst>
              <p:ext uri="{D42A27DB-BD31-4B8C-83A1-F6EECF244321}">
                <p14:modId xmlns:p14="http://schemas.microsoft.com/office/powerpoint/2010/main" val="2184542851"/>
              </p:ext>
            </p:extLst>
          </p:nvPr>
        </p:nvGraphicFramePr>
        <p:xfrm>
          <a:off x="1379838" y="1966783"/>
          <a:ext cx="5010150" cy="1901962"/>
        </p:xfrm>
        <a:graphic>
          <a:graphicData uri="http://schemas.openxmlformats.org/drawingml/2006/table">
            <a:tbl>
              <a:tblPr firstRow="1" bandRow="1">
                <a:tableStyleId>{5C22544A-7EE6-4342-B048-85BDC9FD1C3A}</a:tableStyleId>
              </a:tblPr>
              <a:tblGrid>
                <a:gridCol w="2505075">
                  <a:extLst>
                    <a:ext uri="{9D8B030D-6E8A-4147-A177-3AD203B41FA5}">
                      <a16:colId xmlns:a16="http://schemas.microsoft.com/office/drawing/2014/main" val="3736694880"/>
                    </a:ext>
                  </a:extLst>
                </a:gridCol>
                <a:gridCol w="2505075">
                  <a:extLst>
                    <a:ext uri="{9D8B030D-6E8A-4147-A177-3AD203B41FA5}">
                      <a16:colId xmlns:a16="http://schemas.microsoft.com/office/drawing/2014/main" val="1726904952"/>
                    </a:ext>
                  </a:extLst>
                </a:gridCol>
              </a:tblGrid>
              <a:tr h="438922">
                <a:tc>
                  <a:txBody>
                    <a:bodyPr/>
                    <a:lstStyle/>
                    <a:p>
                      <a:pPr algn="l" rtl="0" fontAlgn="base"/>
                      <a:r>
                        <a:rPr lang="en-GB" sz="1800" b="1" dirty="0">
                          <a:solidFill>
                            <a:schemeClr val="tx2"/>
                          </a:solidFill>
                          <a:effectLst/>
                        </a:rPr>
                        <a:t>ALGORITHMS​</a:t>
                      </a:r>
                      <a:endParaRPr lang="en-GB" b="1" i="0" dirty="0">
                        <a:solidFill>
                          <a:schemeClr val="tx2"/>
                        </a:solidFill>
                        <a:effectLst/>
                      </a:endParaRPr>
                    </a:p>
                  </a:txBody>
                  <a:tcPr/>
                </a:tc>
                <a:tc>
                  <a:txBody>
                    <a:bodyPr/>
                    <a:lstStyle/>
                    <a:p>
                      <a:pPr algn="l" rtl="0" fontAlgn="base"/>
                      <a:r>
                        <a:rPr lang="en-GB" sz="1800" dirty="0">
                          <a:solidFill>
                            <a:schemeClr val="tx2"/>
                          </a:solidFill>
                          <a:effectLst/>
                        </a:rPr>
                        <a:t>ACCURACY %​</a:t>
                      </a:r>
                      <a:endParaRPr lang="en-GB" b="1" i="0" dirty="0">
                        <a:solidFill>
                          <a:schemeClr val="tx2"/>
                        </a:solidFill>
                        <a:effectLst/>
                      </a:endParaRPr>
                    </a:p>
                  </a:txBody>
                  <a:tcPr/>
                </a:tc>
                <a:extLst>
                  <a:ext uri="{0D108BD9-81ED-4DB2-BD59-A6C34878D82A}">
                    <a16:rowId xmlns:a16="http://schemas.microsoft.com/office/drawing/2014/main" val="1963970113"/>
                  </a:ext>
                </a:extLst>
              </a:tr>
              <a:tr h="248507">
                <a:tc>
                  <a:txBody>
                    <a:bodyPr/>
                    <a:lstStyle/>
                    <a:p>
                      <a:pPr algn="l" rtl="0" fontAlgn="base"/>
                      <a:r>
                        <a:rPr lang="en-GB" sz="1800" dirty="0">
                          <a:effectLst/>
                        </a:rPr>
                        <a:t>SVM​</a:t>
                      </a:r>
                      <a:endParaRPr lang="en-GB" b="0" i="0" dirty="0">
                        <a:solidFill>
                          <a:srgbClr val="000000"/>
                        </a:solidFill>
                        <a:effectLst/>
                      </a:endParaRPr>
                    </a:p>
                  </a:txBody>
                  <a:tcPr/>
                </a:tc>
                <a:tc>
                  <a:txBody>
                    <a:bodyPr/>
                    <a:lstStyle/>
                    <a:p>
                      <a:pPr algn="l" rtl="0" fontAlgn="base"/>
                      <a:r>
                        <a:rPr lang="en-GB" sz="1800" dirty="0">
                          <a:effectLst/>
                        </a:rPr>
                        <a:t>85.3%​</a:t>
                      </a:r>
                      <a:endParaRPr lang="en-GB" b="0" i="0" dirty="0">
                        <a:solidFill>
                          <a:srgbClr val="000000"/>
                        </a:solidFill>
                        <a:effectLst/>
                      </a:endParaRPr>
                    </a:p>
                  </a:txBody>
                  <a:tcPr/>
                </a:tc>
                <a:extLst>
                  <a:ext uri="{0D108BD9-81ED-4DB2-BD59-A6C34878D82A}">
                    <a16:rowId xmlns:a16="http://schemas.microsoft.com/office/drawing/2014/main" val="1541492325"/>
                  </a:ext>
                </a:extLst>
              </a:tr>
              <a:tr h="248507">
                <a:tc>
                  <a:txBody>
                    <a:bodyPr/>
                    <a:lstStyle/>
                    <a:p>
                      <a:pPr algn="l" rtl="0" fontAlgn="base"/>
                      <a:r>
                        <a:rPr lang="en-GB" sz="1800" dirty="0">
                          <a:effectLst/>
                        </a:rPr>
                        <a:t>DECISION TREE​</a:t>
                      </a:r>
                      <a:endParaRPr lang="en-GB" b="0" i="0" dirty="0">
                        <a:solidFill>
                          <a:srgbClr val="000000"/>
                        </a:solidFill>
                        <a:effectLst/>
                      </a:endParaRPr>
                    </a:p>
                  </a:txBody>
                  <a:tcPr/>
                </a:tc>
                <a:tc>
                  <a:txBody>
                    <a:bodyPr/>
                    <a:lstStyle/>
                    <a:p>
                      <a:pPr algn="l" rtl="0" fontAlgn="base"/>
                      <a:r>
                        <a:rPr lang="en-GB" sz="1800" dirty="0">
                          <a:effectLst/>
                        </a:rPr>
                        <a:t>79.67 %​</a:t>
                      </a:r>
                      <a:endParaRPr lang="en-GB" b="0" i="0" dirty="0">
                        <a:solidFill>
                          <a:srgbClr val="000000"/>
                        </a:solidFill>
                        <a:effectLst/>
                      </a:endParaRPr>
                    </a:p>
                  </a:txBody>
                  <a:tcPr/>
                </a:tc>
                <a:extLst>
                  <a:ext uri="{0D108BD9-81ED-4DB2-BD59-A6C34878D82A}">
                    <a16:rowId xmlns:a16="http://schemas.microsoft.com/office/drawing/2014/main" val="225383973"/>
                  </a:ext>
                </a:extLst>
              </a:tr>
              <a:tr h="248507">
                <a:tc>
                  <a:txBody>
                    <a:bodyPr/>
                    <a:lstStyle/>
                    <a:p>
                      <a:pPr algn="l" rtl="0" fontAlgn="base"/>
                      <a:r>
                        <a:rPr lang="en-GB" sz="1800" dirty="0">
                          <a:effectLst/>
                        </a:rPr>
                        <a:t>KNN​</a:t>
                      </a:r>
                      <a:endParaRPr lang="en-GB" b="0" i="0" dirty="0">
                        <a:solidFill>
                          <a:srgbClr val="000000"/>
                        </a:solidFill>
                        <a:effectLst/>
                      </a:endParaRPr>
                    </a:p>
                  </a:txBody>
                  <a:tcPr/>
                </a:tc>
                <a:tc>
                  <a:txBody>
                    <a:bodyPr/>
                    <a:lstStyle/>
                    <a:p>
                      <a:pPr algn="l" rtl="0" fontAlgn="base"/>
                      <a:r>
                        <a:rPr lang="en-GB" sz="1800" dirty="0">
                          <a:effectLst/>
                        </a:rPr>
                        <a:t>99.6%​</a:t>
                      </a:r>
                      <a:endParaRPr lang="en-GB" b="0" i="0" dirty="0">
                        <a:solidFill>
                          <a:srgbClr val="000000"/>
                        </a:solidFill>
                        <a:effectLst/>
                      </a:endParaRPr>
                    </a:p>
                  </a:txBody>
                  <a:tcPr/>
                </a:tc>
                <a:extLst>
                  <a:ext uri="{0D108BD9-81ED-4DB2-BD59-A6C34878D82A}">
                    <a16:rowId xmlns:a16="http://schemas.microsoft.com/office/drawing/2014/main" val="2910778696"/>
                  </a:ext>
                </a:extLst>
              </a:tr>
              <a:tr h="248507">
                <a:tc>
                  <a:txBody>
                    <a:bodyPr/>
                    <a:lstStyle/>
                    <a:p>
                      <a:pPr algn="l" rtl="0" fontAlgn="base"/>
                      <a:r>
                        <a:rPr lang="en-GB" sz="1800" dirty="0">
                          <a:effectLst/>
                        </a:rPr>
                        <a:t>NAÏVE BAYES​</a:t>
                      </a:r>
                      <a:endParaRPr lang="en-GB" b="0" i="0" dirty="0">
                        <a:solidFill>
                          <a:srgbClr val="000000"/>
                        </a:solidFill>
                        <a:effectLst/>
                      </a:endParaRPr>
                    </a:p>
                  </a:txBody>
                  <a:tcPr/>
                </a:tc>
                <a:tc>
                  <a:txBody>
                    <a:bodyPr/>
                    <a:lstStyle/>
                    <a:p>
                      <a:pPr algn="l" rtl="0" fontAlgn="base"/>
                      <a:r>
                        <a:rPr lang="en-GB" sz="1800" dirty="0">
                          <a:effectLst/>
                        </a:rPr>
                        <a:t>42.8%​</a:t>
                      </a:r>
                      <a:endParaRPr lang="en-GB" b="0" i="0" dirty="0">
                        <a:solidFill>
                          <a:srgbClr val="000000"/>
                        </a:solidFill>
                        <a:effectLst/>
                      </a:endParaRPr>
                    </a:p>
                  </a:txBody>
                  <a:tcPr/>
                </a:tc>
                <a:extLst>
                  <a:ext uri="{0D108BD9-81ED-4DB2-BD59-A6C34878D82A}">
                    <a16:rowId xmlns:a16="http://schemas.microsoft.com/office/drawing/2014/main" val="2494148323"/>
                  </a:ext>
                </a:extLst>
              </a:tr>
            </a:tbl>
          </a:graphicData>
        </a:graphic>
      </p:graphicFrame>
      <p:sp>
        <p:nvSpPr>
          <p:cNvPr id="5" name="Slide Number Placeholder 4">
            <a:extLst>
              <a:ext uri="{FF2B5EF4-FFF2-40B4-BE49-F238E27FC236}">
                <a16:creationId xmlns:a16="http://schemas.microsoft.com/office/drawing/2014/main" id="{B39254A3-2BB2-3BE1-AA25-04E71703BBAB}"/>
              </a:ext>
            </a:extLst>
          </p:cNvPr>
          <p:cNvSpPr>
            <a:spLocks noGrp="1"/>
          </p:cNvSpPr>
          <p:nvPr>
            <p:ph type="sldNum" sz="quarter" idx="12"/>
          </p:nvPr>
        </p:nvSpPr>
        <p:spPr/>
        <p:txBody>
          <a:bodyPr/>
          <a:lstStyle/>
          <a:p>
            <a:fld id="{8D0AFDD5-844D-364D-8AEC-50CF4D36D55D}" type="slidenum">
              <a:rPr lang="en-US" noProof="0" smtClean="0"/>
              <a:pPr/>
              <a:t>9</a:t>
            </a:fld>
            <a:endParaRPr lang="en-US" noProof="0"/>
          </a:p>
        </p:txBody>
      </p:sp>
      <p:sp>
        <p:nvSpPr>
          <p:cNvPr id="8" name="TextBox 7">
            <a:extLst>
              <a:ext uri="{FF2B5EF4-FFF2-40B4-BE49-F238E27FC236}">
                <a16:creationId xmlns:a16="http://schemas.microsoft.com/office/drawing/2014/main" id="{7725F3BB-C2AD-CD7E-7444-C8F977ED9723}"/>
              </a:ext>
            </a:extLst>
          </p:cNvPr>
          <p:cNvSpPr txBox="1"/>
          <p:nvPr/>
        </p:nvSpPr>
        <p:spPr>
          <a:xfrm>
            <a:off x="1016759" y="3820212"/>
            <a:ext cx="6496334"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374151"/>
                </a:solidFill>
                <a:latin typeface="Times New Roman"/>
                <a:cs typeface="Segoe UI"/>
              </a:rPr>
              <a:t>​</a:t>
            </a:r>
          </a:p>
          <a:p>
            <a:pPr marL="285750" indent="-285750">
              <a:buFont typeface="Arial" panose="020B0604020202020204" pitchFamily="34" charset="0"/>
              <a:buChar char="•"/>
            </a:pPr>
            <a:r>
              <a:rPr lang="en-US" sz="1600" dirty="0">
                <a:solidFill>
                  <a:srgbClr val="374151"/>
                </a:solidFill>
                <a:cs typeface="Segoe UI"/>
              </a:rPr>
              <a:t>These accuracy percentages indicate the performance of each algorithm on a particular task or dataset. </a:t>
            </a:r>
          </a:p>
          <a:p>
            <a:pPr marL="285750" indent="-285750">
              <a:buFont typeface="Arial" panose="020B0604020202020204" pitchFamily="34" charset="0"/>
              <a:buChar char="•"/>
            </a:pPr>
            <a:r>
              <a:rPr lang="en-US" sz="1600" dirty="0">
                <a:solidFill>
                  <a:srgbClr val="374151"/>
                </a:solidFill>
                <a:cs typeface="Segoe UI"/>
              </a:rPr>
              <a:t>The higher the accuracy, the better the algorithm is at making correct predictions.​</a:t>
            </a:r>
          </a:p>
          <a:p>
            <a:pPr marL="285750" indent="-285750">
              <a:buFont typeface="Arial" panose="020B0604020202020204" pitchFamily="34" charset="0"/>
              <a:buChar char="•"/>
            </a:pPr>
            <a:r>
              <a:rPr lang="en-GB" sz="1600" dirty="0">
                <a:solidFill>
                  <a:srgbClr val="374151"/>
                </a:solidFill>
                <a:cs typeface="Segoe UI"/>
              </a:rPr>
              <a:t>Based on these results, it is observed that the KNN model achieved the highest accuracy (0.9956) among the four algorithms, indicating its effectiveness in predicting bird strikes.</a:t>
            </a:r>
            <a:r>
              <a:rPr lang="en-US" sz="1600" dirty="0">
                <a:solidFill>
                  <a:srgbClr val="374151"/>
                </a:solidFill>
                <a:cs typeface="Segoe UI"/>
              </a:rPr>
              <a:t>​</a:t>
            </a:r>
          </a:p>
          <a:p>
            <a:r>
              <a:rPr lang="en-US" dirty="0">
                <a:solidFill>
                  <a:srgbClr val="374151"/>
                </a:solidFill>
                <a:latin typeface="Times New Roman"/>
                <a:cs typeface="Segoe UI"/>
              </a:rPr>
              <a:t>​</a:t>
            </a:r>
          </a:p>
          <a:p>
            <a:r>
              <a:rPr lang="en-US" dirty="0">
                <a:solidFill>
                  <a:srgbClr val="374151"/>
                </a:solidFill>
                <a:latin typeface="Times New Roman"/>
                <a:cs typeface="Segoe UI"/>
              </a:rPr>
              <a:t>​</a:t>
            </a:r>
          </a:p>
          <a:p>
            <a:r>
              <a:rPr lang="en-US" dirty="0">
                <a:solidFill>
                  <a:srgbClr val="374151"/>
                </a:solidFill>
                <a:latin typeface="Times New Roman"/>
                <a:cs typeface="Segoe UI"/>
              </a:rPr>
              <a:t>​</a:t>
            </a:r>
          </a:p>
        </p:txBody>
      </p:sp>
    </p:spTree>
    <p:extLst>
      <p:ext uri="{BB962C8B-B14F-4D97-AF65-F5344CB8AC3E}">
        <p14:creationId xmlns:p14="http://schemas.microsoft.com/office/powerpoint/2010/main" val="1353227559"/>
      </p:ext>
    </p:extLst>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3.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{46C03F20-A19F-434A-96F5-714D6BAF4996}tf11429527_win32</Template>
  <TotalTime>133</TotalTime>
  <Words>1239</Words>
  <Application>Microsoft Office PowerPoint</Application>
  <PresentationFormat>Widescreen</PresentationFormat>
  <Paragraphs>92</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vt:lpstr>
      <vt:lpstr>Century Gothic</vt:lpstr>
      <vt:lpstr>Karla</vt:lpstr>
      <vt:lpstr>Times New Roman</vt:lpstr>
      <vt:lpstr>Univers Condensed Light</vt:lpstr>
      <vt:lpstr>Wingdings</vt:lpstr>
      <vt:lpstr>Office Theme</vt:lpstr>
      <vt:lpstr>Prevention Airline Crash due to Birds Strike using Machine Learning</vt:lpstr>
      <vt:lpstr>Team Members</vt:lpstr>
      <vt:lpstr>Roles/Responsibilities</vt:lpstr>
      <vt:lpstr>Motivation</vt:lpstr>
      <vt:lpstr>Objectives</vt:lpstr>
      <vt:lpstr>Related work</vt:lpstr>
      <vt:lpstr>Problem statement</vt:lpstr>
      <vt:lpstr>Proposed solution</vt:lpstr>
      <vt:lpstr>Results</vt:lpstr>
      <vt:lpstr>Airline Crash due to different condition</vt:lpstr>
      <vt:lpstr>Prevention Of Airline Crash due to bird strike</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Airline Crash due to Birds Strike using Machine Learning</dc:title>
  <dc:creator>Keerthi Muppuri</dc:creator>
  <cp:lastModifiedBy>Keerthi Muppuri</cp:lastModifiedBy>
  <cp:revision>65</cp:revision>
  <dcterms:created xsi:type="dcterms:W3CDTF">2023-06-05T00:15:30Z</dcterms:created>
  <dcterms:modified xsi:type="dcterms:W3CDTF">2023-06-20T02:49:51Z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